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67" r:id="rId5"/>
    <p:sldId id="268" r:id="rId6"/>
    <p:sldId id="269" r:id="rId7"/>
  </p:sldIdLst>
  <p:sldSz cx="9144000" cy="5143500" type="screen16x9"/>
  <p:notesSz cx="6858000" cy="9144000"/>
  <p:defaultTextStyle>
    <a:defPPr>
      <a:defRPr lang="en-US"/>
    </a:defPPr>
    <a:lvl1pPr marL="0" algn="l" defTabSz="816388" rtl="0" eaLnBrk="1" latinLnBrk="0" hangingPunct="1">
      <a:defRPr sz="1600" kern="1200">
        <a:solidFill>
          <a:schemeClr val="tx1"/>
        </a:solidFill>
        <a:latin typeface="+mn-lt"/>
        <a:ea typeface="+mn-ea"/>
        <a:cs typeface="+mn-cs"/>
      </a:defRPr>
    </a:lvl1pPr>
    <a:lvl2pPr marL="408194" algn="l" defTabSz="816388" rtl="0" eaLnBrk="1" latinLnBrk="0" hangingPunct="1">
      <a:defRPr sz="1600" kern="1200">
        <a:solidFill>
          <a:schemeClr val="tx1"/>
        </a:solidFill>
        <a:latin typeface="+mn-lt"/>
        <a:ea typeface="+mn-ea"/>
        <a:cs typeface="+mn-cs"/>
      </a:defRPr>
    </a:lvl2pPr>
    <a:lvl3pPr marL="816388" algn="l" defTabSz="816388" rtl="0" eaLnBrk="1" latinLnBrk="0" hangingPunct="1">
      <a:defRPr sz="1600" kern="1200">
        <a:solidFill>
          <a:schemeClr val="tx1"/>
        </a:solidFill>
        <a:latin typeface="+mn-lt"/>
        <a:ea typeface="+mn-ea"/>
        <a:cs typeface="+mn-cs"/>
      </a:defRPr>
    </a:lvl3pPr>
    <a:lvl4pPr marL="1224582" algn="l" defTabSz="816388" rtl="0" eaLnBrk="1" latinLnBrk="0" hangingPunct="1">
      <a:defRPr sz="1600" kern="1200">
        <a:solidFill>
          <a:schemeClr val="tx1"/>
        </a:solidFill>
        <a:latin typeface="+mn-lt"/>
        <a:ea typeface="+mn-ea"/>
        <a:cs typeface="+mn-cs"/>
      </a:defRPr>
    </a:lvl4pPr>
    <a:lvl5pPr marL="1632776" algn="l" defTabSz="816388" rtl="0" eaLnBrk="1" latinLnBrk="0" hangingPunct="1">
      <a:defRPr sz="1600" kern="1200">
        <a:solidFill>
          <a:schemeClr val="tx1"/>
        </a:solidFill>
        <a:latin typeface="+mn-lt"/>
        <a:ea typeface="+mn-ea"/>
        <a:cs typeface="+mn-cs"/>
      </a:defRPr>
    </a:lvl5pPr>
    <a:lvl6pPr marL="2040969" algn="l" defTabSz="816388" rtl="0" eaLnBrk="1" latinLnBrk="0" hangingPunct="1">
      <a:defRPr sz="1600" kern="1200">
        <a:solidFill>
          <a:schemeClr val="tx1"/>
        </a:solidFill>
        <a:latin typeface="+mn-lt"/>
        <a:ea typeface="+mn-ea"/>
        <a:cs typeface="+mn-cs"/>
      </a:defRPr>
    </a:lvl6pPr>
    <a:lvl7pPr marL="2449163" algn="l" defTabSz="816388" rtl="0" eaLnBrk="1" latinLnBrk="0" hangingPunct="1">
      <a:defRPr sz="1600" kern="1200">
        <a:solidFill>
          <a:schemeClr val="tx1"/>
        </a:solidFill>
        <a:latin typeface="+mn-lt"/>
        <a:ea typeface="+mn-ea"/>
        <a:cs typeface="+mn-cs"/>
      </a:defRPr>
    </a:lvl7pPr>
    <a:lvl8pPr marL="2857357" algn="l" defTabSz="816388" rtl="0" eaLnBrk="1" latinLnBrk="0" hangingPunct="1">
      <a:defRPr sz="1600" kern="1200">
        <a:solidFill>
          <a:schemeClr val="tx1"/>
        </a:solidFill>
        <a:latin typeface="+mn-lt"/>
        <a:ea typeface="+mn-ea"/>
        <a:cs typeface="+mn-cs"/>
      </a:defRPr>
    </a:lvl8pPr>
    <a:lvl9pPr marL="3265551" algn="l" defTabSz="816388"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D2D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8" d="100"/>
          <a:sy n="98" d="100"/>
        </p:scale>
        <p:origin x="-1296" y="-96"/>
      </p:cViewPr>
      <p:guideLst>
        <p:guide orient="horz" pos="1410"/>
        <p:guide pos="15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0AE489-6AEB-44F4-9C7C-EB44B25B720D}" type="datetimeFigureOut">
              <a:rPr lang="en-US" smtClean="0"/>
              <a:t>3/22/15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380947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AE489-6AEB-44F4-9C7C-EB44B25B720D}" type="datetimeFigureOut">
              <a:rPr lang="en-US" smtClean="0"/>
              <a:t>3/22/15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86447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5" y="247650"/>
            <a:ext cx="3290888" cy="526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39" y="247650"/>
            <a:ext cx="9723437" cy="526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AE489-6AEB-44F4-9C7C-EB44B25B720D}" type="datetimeFigureOut">
              <a:rPr lang="en-US" smtClean="0"/>
              <a:t>3/22/15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239843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AE489-6AEB-44F4-9C7C-EB44B25B720D}" type="datetimeFigureOut">
              <a:rPr lang="en-US" smtClean="0"/>
              <a:t>3/22/15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169364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94" indent="0">
              <a:buNone/>
              <a:defRPr sz="1600">
                <a:solidFill>
                  <a:schemeClr val="tx1">
                    <a:tint val="75000"/>
                  </a:schemeClr>
                </a:solidFill>
              </a:defRPr>
            </a:lvl2pPr>
            <a:lvl3pPr marL="816388" indent="0">
              <a:buNone/>
              <a:defRPr sz="1400">
                <a:solidFill>
                  <a:schemeClr val="tx1">
                    <a:tint val="75000"/>
                  </a:schemeClr>
                </a:solidFill>
              </a:defRPr>
            </a:lvl3pPr>
            <a:lvl4pPr marL="1224582" indent="0">
              <a:buNone/>
              <a:defRPr sz="1300">
                <a:solidFill>
                  <a:schemeClr val="tx1">
                    <a:tint val="75000"/>
                  </a:schemeClr>
                </a:solidFill>
              </a:defRPr>
            </a:lvl4pPr>
            <a:lvl5pPr marL="1632776" indent="0">
              <a:buNone/>
              <a:defRPr sz="1300">
                <a:solidFill>
                  <a:schemeClr val="tx1">
                    <a:tint val="75000"/>
                  </a:schemeClr>
                </a:solidFill>
              </a:defRPr>
            </a:lvl5pPr>
            <a:lvl6pPr marL="2040969" indent="0">
              <a:buNone/>
              <a:defRPr sz="1300">
                <a:solidFill>
                  <a:schemeClr val="tx1">
                    <a:tint val="75000"/>
                  </a:schemeClr>
                </a:solidFill>
              </a:defRPr>
            </a:lvl6pPr>
            <a:lvl7pPr marL="2449163" indent="0">
              <a:buNone/>
              <a:defRPr sz="1300">
                <a:solidFill>
                  <a:schemeClr val="tx1">
                    <a:tint val="75000"/>
                  </a:schemeClr>
                </a:solidFill>
              </a:defRPr>
            </a:lvl7pPr>
            <a:lvl8pPr marL="2857357" indent="0">
              <a:buNone/>
              <a:defRPr sz="1300">
                <a:solidFill>
                  <a:schemeClr val="tx1">
                    <a:tint val="75000"/>
                  </a:schemeClr>
                </a:solidFill>
              </a:defRPr>
            </a:lvl8pPr>
            <a:lvl9pPr marL="3265551"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0AE489-6AEB-44F4-9C7C-EB44B25B720D}" type="datetimeFigureOut">
              <a:rPr lang="en-US" smtClean="0"/>
              <a:t>3/22/15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158682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838" y="1440656"/>
            <a:ext cx="6507162" cy="40731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91401" y="1440656"/>
            <a:ext cx="6507163" cy="40731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0AE489-6AEB-44F4-9C7C-EB44B25B720D}" type="datetimeFigureOut">
              <a:rPr lang="en-US" smtClean="0"/>
              <a:t>3/22/15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227727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0AE489-6AEB-44F4-9C7C-EB44B25B720D}" type="datetimeFigureOut">
              <a:rPr lang="en-US" smtClean="0"/>
              <a:t>3/22/15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261338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0AE489-6AEB-44F4-9C7C-EB44B25B720D}" type="datetimeFigureOut">
              <a:rPr lang="en-US" smtClean="0"/>
              <a:t>3/22/15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403775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AE489-6AEB-44F4-9C7C-EB44B25B720D}" type="datetimeFigureOut">
              <a:rPr lang="en-US" smtClean="0"/>
              <a:t>3/22/15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101265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5"/>
            <a:ext cx="3008313" cy="3518298"/>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AE489-6AEB-44F4-9C7C-EB44B25B720D}" type="datetimeFigureOut">
              <a:rPr lang="en-US" smtClean="0"/>
              <a:t>3/22/15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354925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AE489-6AEB-44F4-9C7C-EB44B25B720D}" type="datetimeFigureOut">
              <a:rPr lang="en-US" smtClean="0"/>
              <a:t>3/22/15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13940054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1639" tIns="40819" rIns="81639" bIns="408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3"/>
          </a:xfrm>
          <a:prstGeom prst="rect">
            <a:avLst/>
          </a:prstGeom>
        </p:spPr>
        <p:txBody>
          <a:bodyPr vert="horz" lIns="81639" tIns="40819" rIns="81639" bIns="408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81639" tIns="40819" rIns="81639" bIns="40819" rtlCol="0" anchor="ctr"/>
          <a:lstStyle>
            <a:lvl1pPr algn="l">
              <a:defRPr sz="1100">
                <a:solidFill>
                  <a:schemeClr val="tx1">
                    <a:tint val="75000"/>
                  </a:schemeClr>
                </a:solidFill>
              </a:defRPr>
            </a:lvl1pPr>
          </a:lstStyle>
          <a:p>
            <a:fld id="{D90AE489-6AEB-44F4-9C7C-EB44B25B720D}" type="datetimeFigureOut">
              <a:rPr lang="en-US" smtClean="0"/>
              <a:t>3/22/15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81639" tIns="40819" rIns="81639" bIns="40819"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81639" tIns="40819" rIns="81639" bIns="40819" rtlCol="0" anchor="ctr"/>
          <a:lstStyle>
            <a:lvl1pPr algn="r">
              <a:defRPr sz="1100">
                <a:solidFill>
                  <a:schemeClr val="tx1">
                    <a:tint val="75000"/>
                  </a:schemeClr>
                </a:solidFill>
              </a:defRPr>
            </a:lvl1pPr>
          </a:lstStyle>
          <a:p>
            <a:fld id="{EFE4381D-8834-4588-B000-EFD81A289BE8}" type="slidenum">
              <a:rPr lang="en-US" smtClean="0"/>
              <a:t>‹#›</a:t>
            </a:fld>
            <a:endParaRPr lang="en-US"/>
          </a:p>
        </p:txBody>
      </p:sp>
    </p:spTree>
    <p:extLst>
      <p:ext uri="{BB962C8B-B14F-4D97-AF65-F5344CB8AC3E}">
        <p14:creationId xmlns:p14="http://schemas.microsoft.com/office/powerpoint/2010/main" val="1543227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16388" rtl="0" eaLnBrk="1" latinLnBrk="0" hangingPunct="1">
        <a:spcBef>
          <a:spcPct val="0"/>
        </a:spcBef>
        <a:buNone/>
        <a:defRPr sz="3900" kern="1200">
          <a:solidFill>
            <a:schemeClr val="tx1"/>
          </a:solidFill>
          <a:latin typeface="+mj-lt"/>
          <a:ea typeface="+mj-ea"/>
          <a:cs typeface="+mj-cs"/>
        </a:defRPr>
      </a:lvl1pPr>
    </p:titleStyle>
    <p:bodyStyle>
      <a:lvl1pPr marL="306146" indent="-306146" algn="l" defTabSz="816388"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3315" indent="-255121" algn="l" defTabSz="81638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485" indent="-204097" algn="l" defTabSz="81638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8679"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873"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5066"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260"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454"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648"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6388" rtl="0" eaLnBrk="1" latinLnBrk="0" hangingPunct="1">
        <a:defRPr sz="1600" kern="1200">
          <a:solidFill>
            <a:schemeClr val="tx1"/>
          </a:solidFill>
          <a:latin typeface="+mn-lt"/>
          <a:ea typeface="+mn-ea"/>
          <a:cs typeface="+mn-cs"/>
        </a:defRPr>
      </a:lvl1pPr>
      <a:lvl2pPr marL="408194" algn="l" defTabSz="816388" rtl="0" eaLnBrk="1" latinLnBrk="0" hangingPunct="1">
        <a:defRPr sz="1600" kern="1200">
          <a:solidFill>
            <a:schemeClr val="tx1"/>
          </a:solidFill>
          <a:latin typeface="+mn-lt"/>
          <a:ea typeface="+mn-ea"/>
          <a:cs typeface="+mn-cs"/>
        </a:defRPr>
      </a:lvl2pPr>
      <a:lvl3pPr marL="816388" algn="l" defTabSz="816388" rtl="0" eaLnBrk="1" latinLnBrk="0" hangingPunct="1">
        <a:defRPr sz="1600" kern="1200">
          <a:solidFill>
            <a:schemeClr val="tx1"/>
          </a:solidFill>
          <a:latin typeface="+mn-lt"/>
          <a:ea typeface="+mn-ea"/>
          <a:cs typeface="+mn-cs"/>
        </a:defRPr>
      </a:lvl3pPr>
      <a:lvl4pPr marL="1224582" algn="l" defTabSz="816388" rtl="0" eaLnBrk="1" latinLnBrk="0" hangingPunct="1">
        <a:defRPr sz="1600" kern="1200">
          <a:solidFill>
            <a:schemeClr val="tx1"/>
          </a:solidFill>
          <a:latin typeface="+mn-lt"/>
          <a:ea typeface="+mn-ea"/>
          <a:cs typeface="+mn-cs"/>
        </a:defRPr>
      </a:lvl4pPr>
      <a:lvl5pPr marL="1632776" algn="l" defTabSz="816388" rtl="0" eaLnBrk="1" latinLnBrk="0" hangingPunct="1">
        <a:defRPr sz="1600" kern="1200">
          <a:solidFill>
            <a:schemeClr val="tx1"/>
          </a:solidFill>
          <a:latin typeface="+mn-lt"/>
          <a:ea typeface="+mn-ea"/>
          <a:cs typeface="+mn-cs"/>
        </a:defRPr>
      </a:lvl5pPr>
      <a:lvl6pPr marL="2040969" algn="l" defTabSz="816388" rtl="0" eaLnBrk="1" latinLnBrk="0" hangingPunct="1">
        <a:defRPr sz="1600" kern="1200">
          <a:solidFill>
            <a:schemeClr val="tx1"/>
          </a:solidFill>
          <a:latin typeface="+mn-lt"/>
          <a:ea typeface="+mn-ea"/>
          <a:cs typeface="+mn-cs"/>
        </a:defRPr>
      </a:lvl6pPr>
      <a:lvl7pPr marL="2449163" algn="l" defTabSz="816388" rtl="0" eaLnBrk="1" latinLnBrk="0" hangingPunct="1">
        <a:defRPr sz="1600" kern="1200">
          <a:solidFill>
            <a:schemeClr val="tx1"/>
          </a:solidFill>
          <a:latin typeface="+mn-lt"/>
          <a:ea typeface="+mn-ea"/>
          <a:cs typeface="+mn-cs"/>
        </a:defRPr>
      </a:lvl7pPr>
      <a:lvl8pPr marL="2857357" algn="l" defTabSz="816388" rtl="0" eaLnBrk="1" latinLnBrk="0" hangingPunct="1">
        <a:defRPr sz="1600" kern="1200">
          <a:solidFill>
            <a:schemeClr val="tx1"/>
          </a:solidFill>
          <a:latin typeface="+mn-lt"/>
          <a:ea typeface="+mn-ea"/>
          <a:cs typeface="+mn-cs"/>
        </a:defRPr>
      </a:lvl8pPr>
      <a:lvl9pPr marL="3265551" algn="l" defTabSz="81638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http://www.fashioneditoratlarge.com/wp-content/uploads/blogger/-n0AiMR0W70k/UABYaulfQcI/AAAAAAAAJq4/zmkDktkJPcg/s1600/Screen%2Bshot%2B2012-07-13%2Bat%2B18.0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4"/>
            <a:ext cx="9144000" cy="33955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9896"/>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107" name="Picture 59"/>
          <p:cNvPicPr>
            <a:picLocks noChangeAspect="1" noChangeArrowheads="1"/>
          </p:cNvPicPr>
          <p:nvPr/>
        </p:nvPicPr>
        <p:blipFill>
          <a:blip r:embed="rId5">
            <a:extLst>
              <a:ext uri="{28A0092B-C50C-407E-A947-70E740481C1C}">
                <a14:useLocalDpi xmlns:a14="http://schemas.microsoft.com/office/drawing/2010/main" val="0"/>
              </a:ext>
            </a:extLst>
          </a:blip>
          <a:srcRect l="21378" t="34691" r="21939" b="41776"/>
          <a:stretch>
            <a:fillRect/>
          </a:stretch>
        </p:blipFill>
        <p:spPr bwMode="auto">
          <a:xfrm>
            <a:off x="95250" y="95250"/>
            <a:ext cx="2905496"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F4EFDB"/>
                  </a:outerShdw>
                </a:effectLst>
              </a14:hiddenEffects>
            </a:ext>
          </a:extLst>
        </p:spPr>
      </p:pic>
      <p:sp>
        <p:nvSpPr>
          <p:cNvPr id="59" name="TextBox 58"/>
          <p:cNvSpPr txBox="1"/>
          <p:nvPr/>
        </p:nvSpPr>
        <p:spPr>
          <a:xfrm>
            <a:off x="95250" y="1015641"/>
            <a:ext cx="6381750" cy="365485"/>
          </a:xfrm>
          <a:prstGeom prst="rect">
            <a:avLst/>
          </a:prstGeom>
          <a:noFill/>
        </p:spPr>
        <p:txBody>
          <a:bodyPr wrap="square" lIns="57150" tIns="28575" rIns="57150" bIns="28575" rtlCol="0">
            <a:spAutoFit/>
          </a:bodyPr>
          <a:lstStyle/>
          <a:p>
            <a:r>
              <a:rPr lang="en-US" sz="2000" b="1" dirty="0">
                <a:solidFill>
                  <a:schemeClr val="bg1"/>
                </a:solidFill>
              </a:rPr>
              <a:t>The Harvest Strategy-  </a:t>
            </a:r>
            <a:r>
              <a:rPr lang="en-US" sz="2000" b="1" i="1" dirty="0">
                <a:solidFill>
                  <a:schemeClr val="bg1"/>
                </a:solidFill>
              </a:rPr>
              <a:t>How we fulfill our purpose!  </a:t>
            </a:r>
            <a:endParaRPr lang="en-US" sz="2000" b="1" dirty="0">
              <a:solidFill>
                <a:schemeClr val="bg1"/>
              </a:solidFill>
            </a:endParaRPr>
          </a:p>
        </p:txBody>
      </p:sp>
      <p:sp>
        <p:nvSpPr>
          <p:cNvPr id="2" name="Rectangle 1"/>
          <p:cNvSpPr/>
          <p:nvPr/>
        </p:nvSpPr>
        <p:spPr>
          <a:xfrm>
            <a:off x="142876" y="1333500"/>
            <a:ext cx="6762749" cy="965649"/>
          </a:xfrm>
          <a:prstGeom prst="rect">
            <a:avLst/>
          </a:prstGeom>
        </p:spPr>
        <p:txBody>
          <a:bodyPr wrap="square" lIns="57150" tIns="28575" rIns="57150" bIns="28575">
            <a:spAutoFit/>
          </a:bodyPr>
          <a:lstStyle/>
          <a:p>
            <a:r>
              <a:rPr lang="en-US" sz="2300" b="1" dirty="0">
                <a:solidFill>
                  <a:schemeClr val="bg1"/>
                </a:solidFill>
              </a:rPr>
              <a:t>We </a:t>
            </a:r>
            <a:r>
              <a:rPr lang="en-US" sz="2300" b="1" dirty="0" smtClean="0">
                <a:solidFill>
                  <a:schemeClr val="bg1"/>
                </a:solidFill>
              </a:rPr>
              <a:t>Love the Lost</a:t>
            </a:r>
            <a:endParaRPr lang="en-US" sz="2300" dirty="0">
              <a:solidFill>
                <a:schemeClr val="bg1"/>
              </a:solidFill>
            </a:endParaRPr>
          </a:p>
          <a:p>
            <a:r>
              <a:rPr lang="en-US" sz="1800" b="1" dirty="0">
                <a:solidFill>
                  <a:schemeClr val="bg1"/>
                </a:solidFill>
              </a:rPr>
              <a:t>Part 6</a:t>
            </a:r>
            <a:r>
              <a:rPr lang="en-US" sz="1800" b="1" dirty="0" smtClean="0">
                <a:solidFill>
                  <a:schemeClr val="bg1"/>
                </a:solidFill>
              </a:rPr>
              <a:t> </a:t>
            </a:r>
            <a:r>
              <a:rPr lang="en-US" sz="1800" b="1" dirty="0">
                <a:solidFill>
                  <a:schemeClr val="bg1"/>
                </a:solidFill>
              </a:rPr>
              <a:t>in “The Harvest Strategy” Series</a:t>
            </a:r>
            <a:endParaRPr lang="en-US" sz="1800" dirty="0">
              <a:solidFill>
                <a:schemeClr val="bg1"/>
              </a:solidFill>
            </a:endParaRPr>
          </a:p>
          <a:p>
            <a:r>
              <a:rPr lang="en-US" sz="1800" b="1" dirty="0">
                <a:solidFill>
                  <a:schemeClr val="bg1"/>
                </a:solidFill>
              </a:rPr>
              <a:t> </a:t>
            </a:r>
            <a:endParaRPr lang="en-US" sz="1800" dirty="0">
              <a:solidFill>
                <a:schemeClr val="bg1"/>
              </a:solidFill>
            </a:endParaRPr>
          </a:p>
        </p:txBody>
      </p:sp>
    </p:spTree>
    <p:extLst>
      <p:ext uri="{BB962C8B-B14F-4D97-AF65-F5344CB8AC3E}">
        <p14:creationId xmlns:p14="http://schemas.microsoft.com/office/powerpoint/2010/main" val="13835502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http://www.fashioneditoratlarge.com/wp-content/uploads/blogger/-n0AiMR0W70k/UABYaulfQcI/AAAAAAAAJq4/zmkDktkJPcg/s1600/Screen%2Bshot%2B2012-07-13%2Bat%2B18.0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4"/>
            <a:ext cx="9144000" cy="33955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9896"/>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107" name="Picture 59"/>
          <p:cNvPicPr>
            <a:picLocks noChangeAspect="1" noChangeArrowheads="1"/>
          </p:cNvPicPr>
          <p:nvPr/>
        </p:nvPicPr>
        <p:blipFill>
          <a:blip r:embed="rId5">
            <a:extLst>
              <a:ext uri="{28A0092B-C50C-407E-A947-70E740481C1C}">
                <a14:useLocalDpi xmlns:a14="http://schemas.microsoft.com/office/drawing/2010/main" val="0"/>
              </a:ext>
            </a:extLst>
          </a:blip>
          <a:srcRect l="21378" t="34691" r="21939" b="41776"/>
          <a:stretch>
            <a:fillRect/>
          </a:stretch>
        </p:blipFill>
        <p:spPr bwMode="auto">
          <a:xfrm>
            <a:off x="129886" y="47625"/>
            <a:ext cx="2905496"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F4EFDB"/>
                  </a:outerShdw>
                </a:effectLst>
              </a14:hiddenEffects>
            </a:ext>
          </a:extLst>
        </p:spPr>
      </p:pic>
      <p:sp>
        <p:nvSpPr>
          <p:cNvPr id="59" name="TextBox 58"/>
          <p:cNvSpPr txBox="1"/>
          <p:nvPr/>
        </p:nvSpPr>
        <p:spPr>
          <a:xfrm>
            <a:off x="129886" y="968016"/>
            <a:ext cx="6061364" cy="365485"/>
          </a:xfrm>
          <a:prstGeom prst="rect">
            <a:avLst/>
          </a:prstGeom>
          <a:noFill/>
        </p:spPr>
        <p:txBody>
          <a:bodyPr wrap="square" lIns="57150" tIns="28575" rIns="57150" bIns="28575" rtlCol="0">
            <a:spAutoFit/>
          </a:bodyPr>
          <a:lstStyle/>
          <a:p>
            <a:r>
              <a:rPr lang="en-US" sz="2000" b="1" dirty="0">
                <a:solidFill>
                  <a:schemeClr val="bg1"/>
                </a:solidFill>
              </a:rPr>
              <a:t>The Harvest Strategy- </a:t>
            </a:r>
            <a:r>
              <a:rPr lang="en-US" sz="2000" b="1" i="1" dirty="0">
                <a:solidFill>
                  <a:schemeClr val="bg1"/>
                </a:solidFill>
              </a:rPr>
              <a:t>How we fulfill our purpose!</a:t>
            </a:r>
            <a:endParaRPr lang="en-US" sz="2000" b="1" dirty="0">
              <a:solidFill>
                <a:schemeClr val="bg1"/>
              </a:solidFill>
            </a:endParaRPr>
          </a:p>
        </p:txBody>
      </p:sp>
      <p:sp>
        <p:nvSpPr>
          <p:cNvPr id="2" name="Rectangle 1"/>
          <p:cNvSpPr/>
          <p:nvPr/>
        </p:nvSpPr>
        <p:spPr>
          <a:xfrm>
            <a:off x="177512" y="1285875"/>
            <a:ext cx="6762749" cy="888705"/>
          </a:xfrm>
          <a:prstGeom prst="rect">
            <a:avLst/>
          </a:prstGeom>
        </p:spPr>
        <p:txBody>
          <a:bodyPr wrap="square" lIns="57150" tIns="28575" rIns="57150" bIns="28575">
            <a:spAutoFit/>
          </a:bodyPr>
          <a:lstStyle/>
          <a:p>
            <a:r>
              <a:rPr lang="en-US" sz="1800" b="1" dirty="0">
                <a:solidFill>
                  <a:schemeClr val="bg1"/>
                </a:solidFill>
              </a:rPr>
              <a:t>We </a:t>
            </a:r>
            <a:r>
              <a:rPr lang="en-US" sz="1800" b="1" dirty="0" smtClean="0">
                <a:solidFill>
                  <a:schemeClr val="bg1"/>
                </a:solidFill>
              </a:rPr>
              <a:t>Love the Lost</a:t>
            </a:r>
            <a:endParaRPr lang="en-US" sz="1800" dirty="0">
              <a:solidFill>
                <a:schemeClr val="bg1"/>
              </a:solidFill>
            </a:endParaRPr>
          </a:p>
          <a:p>
            <a:r>
              <a:rPr lang="en-US" sz="1800" b="1" dirty="0">
                <a:solidFill>
                  <a:schemeClr val="bg1"/>
                </a:solidFill>
              </a:rPr>
              <a:t>Part 6</a:t>
            </a:r>
            <a:r>
              <a:rPr lang="en-US" sz="1800" b="1" dirty="0" smtClean="0">
                <a:solidFill>
                  <a:schemeClr val="bg1"/>
                </a:solidFill>
              </a:rPr>
              <a:t> </a:t>
            </a:r>
            <a:r>
              <a:rPr lang="en-US" sz="1800" b="1" dirty="0">
                <a:solidFill>
                  <a:schemeClr val="bg1"/>
                </a:solidFill>
              </a:rPr>
              <a:t>in “The Harvest Strategy” Series</a:t>
            </a:r>
            <a:endParaRPr lang="en-US" sz="1800" dirty="0">
              <a:solidFill>
                <a:schemeClr val="bg1"/>
              </a:solidFill>
            </a:endParaRPr>
          </a:p>
          <a:p>
            <a:r>
              <a:rPr lang="en-US" sz="1800" b="1" dirty="0">
                <a:solidFill>
                  <a:schemeClr val="bg1"/>
                </a:solidFill>
              </a:rPr>
              <a:t> </a:t>
            </a:r>
            <a:endParaRPr lang="en-US" sz="1800" dirty="0">
              <a:solidFill>
                <a:schemeClr val="bg1"/>
              </a:solidFill>
            </a:endParaRPr>
          </a:p>
        </p:txBody>
      </p:sp>
      <p:sp>
        <p:nvSpPr>
          <p:cNvPr id="8" name="Rectangle 7"/>
          <p:cNvSpPr/>
          <p:nvPr/>
        </p:nvSpPr>
        <p:spPr>
          <a:xfrm>
            <a:off x="177511" y="1962150"/>
            <a:ext cx="8728364" cy="2273700"/>
          </a:xfrm>
          <a:prstGeom prst="rect">
            <a:avLst/>
          </a:prstGeom>
          <a:solidFill>
            <a:srgbClr val="D2D636">
              <a:alpha val="80000"/>
            </a:srgbClr>
          </a:solidFill>
        </p:spPr>
        <p:txBody>
          <a:bodyPr wrap="square" lIns="57150" tIns="28575" rIns="57150" bIns="28575">
            <a:spAutoFit/>
          </a:bodyPr>
          <a:lstStyle/>
          <a:p>
            <a:r>
              <a:rPr lang="en-US" sz="1800" b="1" dirty="0"/>
              <a:t>Luke 15</a:t>
            </a:r>
            <a:endParaRPr lang="en-US" sz="1800" dirty="0"/>
          </a:p>
          <a:p>
            <a:r>
              <a:rPr lang="en-US" sz="1800" b="1" dirty="0"/>
              <a:t>Loving the Lost means I need:</a:t>
            </a:r>
            <a:endParaRPr lang="en-US" sz="1800" dirty="0"/>
          </a:p>
          <a:p>
            <a:r>
              <a:rPr lang="en-US" sz="1800" b="1" dirty="0"/>
              <a:t> </a:t>
            </a:r>
            <a:endParaRPr lang="en-US" sz="1800" dirty="0"/>
          </a:p>
          <a:p>
            <a:pPr lvl="0"/>
            <a:r>
              <a:rPr lang="en-US" sz="1800" b="1" dirty="0"/>
              <a:t> </a:t>
            </a:r>
            <a:r>
              <a:rPr lang="en-US" sz="1800" b="1" dirty="0" smtClean="0"/>
              <a:t>1.  __________________________________.</a:t>
            </a:r>
            <a:endParaRPr lang="en-US" sz="1800" dirty="0"/>
          </a:p>
          <a:p>
            <a:r>
              <a:rPr lang="en-US" sz="1800" b="1" dirty="0"/>
              <a:t> </a:t>
            </a:r>
            <a:endParaRPr lang="en-US" sz="1800" dirty="0"/>
          </a:p>
          <a:p>
            <a:r>
              <a:rPr lang="en-US" sz="1800" b="1" dirty="0"/>
              <a:t>Psalm 103:8-10  </a:t>
            </a:r>
            <a:r>
              <a:rPr lang="en-US" sz="1800" b="1" i="1" dirty="0"/>
              <a:t>“The Lord is </a:t>
            </a:r>
            <a:r>
              <a:rPr lang="en-US" sz="1800" b="1" i="1" dirty="0">
                <a:solidFill>
                  <a:srgbClr val="FF0000"/>
                </a:solidFill>
              </a:rPr>
              <a:t>compassionate and gracious</a:t>
            </a:r>
            <a:r>
              <a:rPr lang="en-US" sz="1800" b="1" i="1" dirty="0"/>
              <a:t>, slow to anger and abounding in loving-kindness.  He will not always strive with us; nor will He keep His anger forever.  He has not dealt with us according to our sins, nor rewarded us according to our </a:t>
            </a:r>
            <a:r>
              <a:rPr lang="en-US" sz="1800" b="1" i="1" dirty="0" smtClean="0"/>
              <a:t>iniquities</a:t>
            </a:r>
            <a:r>
              <a:rPr lang="en-US" sz="1800" dirty="0" smtClean="0"/>
              <a:t>.”</a:t>
            </a:r>
            <a:endParaRPr lang="en-US" sz="1800" dirty="0">
              <a:effectLst>
                <a:outerShdw blurRad="38100" dist="38100" dir="2700000" algn="tl">
                  <a:srgbClr val="000000">
                    <a:alpha val="43137"/>
                  </a:srgbClr>
                </a:outerShdw>
              </a:effectLst>
            </a:endParaRPr>
          </a:p>
        </p:txBody>
      </p:sp>
      <p:sp>
        <p:nvSpPr>
          <p:cNvPr id="3" name="TextBox 2"/>
          <p:cNvSpPr txBox="1"/>
          <p:nvPr/>
        </p:nvSpPr>
        <p:spPr>
          <a:xfrm>
            <a:off x="685800" y="2735818"/>
            <a:ext cx="3581400" cy="369332"/>
          </a:xfrm>
          <a:prstGeom prst="rect">
            <a:avLst/>
          </a:prstGeom>
          <a:noFill/>
        </p:spPr>
        <p:txBody>
          <a:bodyPr wrap="square" rtlCol="0">
            <a:spAutoFit/>
          </a:bodyPr>
          <a:lstStyle/>
          <a:p>
            <a:r>
              <a:rPr lang="en-US" sz="1800" b="1" dirty="0" smtClean="0"/>
              <a:t>THE COMPASSION OF THE FATHER</a:t>
            </a:r>
            <a:endParaRPr lang="en-US" sz="1800" b="1" dirty="0"/>
          </a:p>
        </p:txBody>
      </p:sp>
    </p:spTree>
    <p:extLst>
      <p:ext uri="{BB962C8B-B14F-4D97-AF65-F5344CB8AC3E}">
        <p14:creationId xmlns:p14="http://schemas.microsoft.com/office/powerpoint/2010/main" val="2510737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http://www.fashioneditoratlarge.com/wp-content/uploads/blogger/-n0AiMR0W70k/UABYaulfQcI/AAAAAAAAJq4/zmkDktkJPcg/s1600/Screen%2Bshot%2B2012-07-13%2Bat%2B18.0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4"/>
            <a:ext cx="9144000" cy="33955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9896"/>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107" name="Picture 59"/>
          <p:cNvPicPr>
            <a:picLocks noChangeAspect="1" noChangeArrowheads="1"/>
          </p:cNvPicPr>
          <p:nvPr/>
        </p:nvPicPr>
        <p:blipFill>
          <a:blip r:embed="rId5">
            <a:extLst>
              <a:ext uri="{28A0092B-C50C-407E-A947-70E740481C1C}">
                <a14:useLocalDpi xmlns:a14="http://schemas.microsoft.com/office/drawing/2010/main" val="0"/>
              </a:ext>
            </a:extLst>
          </a:blip>
          <a:srcRect l="21378" t="34691" r="21939" b="41776"/>
          <a:stretch>
            <a:fillRect/>
          </a:stretch>
        </p:blipFill>
        <p:spPr bwMode="auto">
          <a:xfrm>
            <a:off x="129886" y="47625"/>
            <a:ext cx="2905496"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F4EFDB"/>
                  </a:outerShdw>
                </a:effectLst>
              </a14:hiddenEffects>
            </a:ext>
          </a:extLst>
        </p:spPr>
      </p:pic>
      <p:sp>
        <p:nvSpPr>
          <p:cNvPr id="59" name="TextBox 58"/>
          <p:cNvSpPr txBox="1"/>
          <p:nvPr/>
        </p:nvSpPr>
        <p:spPr>
          <a:xfrm>
            <a:off x="129886" y="968016"/>
            <a:ext cx="6061364" cy="365485"/>
          </a:xfrm>
          <a:prstGeom prst="rect">
            <a:avLst/>
          </a:prstGeom>
          <a:noFill/>
        </p:spPr>
        <p:txBody>
          <a:bodyPr wrap="square" lIns="57150" tIns="28575" rIns="57150" bIns="28575" rtlCol="0">
            <a:spAutoFit/>
          </a:bodyPr>
          <a:lstStyle/>
          <a:p>
            <a:r>
              <a:rPr lang="en-US" sz="2000" b="1" dirty="0">
                <a:solidFill>
                  <a:schemeClr val="bg1"/>
                </a:solidFill>
              </a:rPr>
              <a:t>The Harvest Strategy- </a:t>
            </a:r>
            <a:r>
              <a:rPr lang="en-US" sz="2000" b="1" i="1" dirty="0">
                <a:solidFill>
                  <a:schemeClr val="bg1"/>
                </a:solidFill>
              </a:rPr>
              <a:t>How we fulfill our purpose!</a:t>
            </a:r>
            <a:endParaRPr lang="en-US" sz="2000" b="1" dirty="0">
              <a:solidFill>
                <a:schemeClr val="bg1"/>
              </a:solidFill>
            </a:endParaRPr>
          </a:p>
        </p:txBody>
      </p:sp>
      <p:sp>
        <p:nvSpPr>
          <p:cNvPr id="2" name="Rectangle 1"/>
          <p:cNvSpPr/>
          <p:nvPr/>
        </p:nvSpPr>
        <p:spPr>
          <a:xfrm>
            <a:off x="177512" y="1285875"/>
            <a:ext cx="6762749" cy="888705"/>
          </a:xfrm>
          <a:prstGeom prst="rect">
            <a:avLst/>
          </a:prstGeom>
        </p:spPr>
        <p:txBody>
          <a:bodyPr wrap="square" lIns="57150" tIns="28575" rIns="57150" bIns="28575">
            <a:spAutoFit/>
          </a:bodyPr>
          <a:lstStyle/>
          <a:p>
            <a:r>
              <a:rPr lang="en-US" sz="1800" b="1" dirty="0">
                <a:solidFill>
                  <a:schemeClr val="bg1"/>
                </a:solidFill>
              </a:rPr>
              <a:t>We </a:t>
            </a:r>
            <a:r>
              <a:rPr lang="en-US" sz="1800" b="1" dirty="0" smtClean="0">
                <a:solidFill>
                  <a:schemeClr val="bg1"/>
                </a:solidFill>
              </a:rPr>
              <a:t>Love the Lost</a:t>
            </a:r>
            <a:endParaRPr lang="en-US" sz="1800" dirty="0">
              <a:solidFill>
                <a:schemeClr val="bg1"/>
              </a:solidFill>
            </a:endParaRPr>
          </a:p>
          <a:p>
            <a:r>
              <a:rPr lang="en-US" sz="1800" b="1" dirty="0">
                <a:solidFill>
                  <a:schemeClr val="bg1"/>
                </a:solidFill>
              </a:rPr>
              <a:t>Part 6</a:t>
            </a:r>
            <a:r>
              <a:rPr lang="en-US" sz="1800" b="1" dirty="0" smtClean="0">
                <a:solidFill>
                  <a:schemeClr val="bg1"/>
                </a:solidFill>
              </a:rPr>
              <a:t> </a:t>
            </a:r>
            <a:r>
              <a:rPr lang="en-US" sz="1800" b="1" dirty="0">
                <a:solidFill>
                  <a:schemeClr val="bg1"/>
                </a:solidFill>
              </a:rPr>
              <a:t>in “The Harvest Strategy” Series</a:t>
            </a:r>
            <a:endParaRPr lang="en-US" sz="1800" dirty="0">
              <a:solidFill>
                <a:schemeClr val="bg1"/>
              </a:solidFill>
            </a:endParaRPr>
          </a:p>
          <a:p>
            <a:r>
              <a:rPr lang="en-US" sz="1800" b="1" dirty="0">
                <a:solidFill>
                  <a:schemeClr val="bg1"/>
                </a:solidFill>
              </a:rPr>
              <a:t> </a:t>
            </a:r>
            <a:endParaRPr lang="en-US" sz="1800" dirty="0">
              <a:solidFill>
                <a:schemeClr val="bg1"/>
              </a:solidFill>
            </a:endParaRPr>
          </a:p>
        </p:txBody>
      </p:sp>
      <p:sp>
        <p:nvSpPr>
          <p:cNvPr id="8" name="Rectangle 7"/>
          <p:cNvSpPr/>
          <p:nvPr/>
        </p:nvSpPr>
        <p:spPr>
          <a:xfrm>
            <a:off x="177511" y="1962150"/>
            <a:ext cx="8728364" cy="1996701"/>
          </a:xfrm>
          <a:prstGeom prst="rect">
            <a:avLst/>
          </a:prstGeom>
          <a:solidFill>
            <a:srgbClr val="D2D636">
              <a:alpha val="80000"/>
            </a:srgbClr>
          </a:solidFill>
        </p:spPr>
        <p:txBody>
          <a:bodyPr wrap="square" lIns="57150" tIns="28575" rIns="57150" bIns="28575">
            <a:spAutoFit/>
          </a:bodyPr>
          <a:lstStyle/>
          <a:p>
            <a:r>
              <a:rPr lang="en-US" sz="1800" b="1" dirty="0"/>
              <a:t>Luke 15</a:t>
            </a:r>
            <a:endParaRPr lang="en-US" sz="1800" dirty="0"/>
          </a:p>
          <a:p>
            <a:r>
              <a:rPr lang="en-US" sz="1800" b="1" dirty="0"/>
              <a:t>Loving the Lost means I need:</a:t>
            </a:r>
            <a:endParaRPr lang="en-US" sz="1800" dirty="0"/>
          </a:p>
          <a:p>
            <a:r>
              <a:rPr lang="en-US" sz="1800" b="1" dirty="0"/>
              <a:t> </a:t>
            </a:r>
            <a:endParaRPr lang="en-US" sz="1800" dirty="0"/>
          </a:p>
          <a:p>
            <a:pPr lvl="0"/>
            <a:r>
              <a:rPr lang="en-US" sz="1800" b="1" dirty="0"/>
              <a:t> </a:t>
            </a:r>
            <a:r>
              <a:rPr lang="en-US" sz="1800" b="1" dirty="0" smtClean="0"/>
              <a:t>2.  ____________________________.</a:t>
            </a:r>
            <a:endParaRPr lang="en-US" sz="1800" dirty="0"/>
          </a:p>
          <a:p>
            <a:r>
              <a:rPr lang="en-US" sz="1800" b="1" dirty="0"/>
              <a:t> </a:t>
            </a:r>
            <a:endParaRPr lang="en-US" sz="1800" dirty="0"/>
          </a:p>
          <a:p>
            <a:r>
              <a:rPr lang="en-US" sz="1800" b="1" dirty="0"/>
              <a:t>2 Peter 3:9  </a:t>
            </a:r>
            <a:r>
              <a:rPr lang="en-US" sz="1800" b="1" i="1" dirty="0"/>
              <a:t>“The Lord is not slow about His promise, as some count slowness, but is patient toward you, </a:t>
            </a:r>
            <a:r>
              <a:rPr lang="en-US" sz="1800" b="1" i="1" dirty="0">
                <a:solidFill>
                  <a:srgbClr val="FF0000"/>
                </a:solidFill>
              </a:rPr>
              <a:t>not wishing for any to perish but for all to come to repentance</a:t>
            </a:r>
            <a:r>
              <a:rPr lang="en-US" sz="1800" b="1" i="1" dirty="0"/>
              <a:t>.”</a:t>
            </a:r>
            <a:r>
              <a:rPr lang="en-US" sz="1800" dirty="0"/>
              <a:t> </a:t>
            </a:r>
            <a:endParaRPr lang="en-US" sz="1800" dirty="0">
              <a:effectLst>
                <a:outerShdw blurRad="38100" dist="38100" dir="2700000" algn="tl">
                  <a:srgbClr val="000000">
                    <a:alpha val="43137"/>
                  </a:srgbClr>
                </a:outerShdw>
              </a:effectLst>
            </a:endParaRPr>
          </a:p>
        </p:txBody>
      </p:sp>
      <p:sp>
        <p:nvSpPr>
          <p:cNvPr id="4" name="TextBox 3"/>
          <p:cNvSpPr txBox="1"/>
          <p:nvPr/>
        </p:nvSpPr>
        <p:spPr>
          <a:xfrm>
            <a:off x="685800" y="2724150"/>
            <a:ext cx="3276600" cy="369332"/>
          </a:xfrm>
          <a:prstGeom prst="rect">
            <a:avLst/>
          </a:prstGeom>
          <a:noFill/>
        </p:spPr>
        <p:txBody>
          <a:bodyPr wrap="square" rtlCol="0">
            <a:spAutoFit/>
          </a:bodyPr>
          <a:lstStyle/>
          <a:p>
            <a:r>
              <a:rPr lang="en-US" sz="1800" b="1" dirty="0" smtClean="0"/>
              <a:t>THE HEART OF THE FATHER</a:t>
            </a:r>
            <a:endParaRPr lang="en-US" sz="1800" b="1" dirty="0"/>
          </a:p>
        </p:txBody>
      </p:sp>
    </p:spTree>
    <p:extLst>
      <p:ext uri="{BB962C8B-B14F-4D97-AF65-F5344CB8AC3E}">
        <p14:creationId xmlns:p14="http://schemas.microsoft.com/office/powerpoint/2010/main" val="1853612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http://www.fashioneditoratlarge.com/wp-content/uploads/blogger/-n0AiMR0W70k/UABYaulfQcI/AAAAAAAAJq4/zmkDktkJPcg/s1600/Screen%2Bshot%2B2012-07-13%2Bat%2B18.0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4"/>
            <a:ext cx="9144000" cy="33955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9896"/>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107" name="Picture 59"/>
          <p:cNvPicPr>
            <a:picLocks noChangeAspect="1" noChangeArrowheads="1"/>
          </p:cNvPicPr>
          <p:nvPr/>
        </p:nvPicPr>
        <p:blipFill>
          <a:blip r:embed="rId5">
            <a:extLst>
              <a:ext uri="{28A0092B-C50C-407E-A947-70E740481C1C}">
                <a14:useLocalDpi xmlns:a14="http://schemas.microsoft.com/office/drawing/2010/main" val="0"/>
              </a:ext>
            </a:extLst>
          </a:blip>
          <a:srcRect l="21378" t="34691" r="21939" b="41776"/>
          <a:stretch>
            <a:fillRect/>
          </a:stretch>
        </p:blipFill>
        <p:spPr bwMode="auto">
          <a:xfrm>
            <a:off x="129886" y="47625"/>
            <a:ext cx="2905496"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F4EFDB"/>
                  </a:outerShdw>
                </a:effectLst>
              </a14:hiddenEffects>
            </a:ext>
          </a:extLst>
        </p:spPr>
      </p:pic>
      <p:sp>
        <p:nvSpPr>
          <p:cNvPr id="59" name="TextBox 58"/>
          <p:cNvSpPr txBox="1"/>
          <p:nvPr/>
        </p:nvSpPr>
        <p:spPr>
          <a:xfrm>
            <a:off x="129886" y="968016"/>
            <a:ext cx="6061364" cy="365485"/>
          </a:xfrm>
          <a:prstGeom prst="rect">
            <a:avLst/>
          </a:prstGeom>
          <a:noFill/>
        </p:spPr>
        <p:txBody>
          <a:bodyPr wrap="square" lIns="57150" tIns="28575" rIns="57150" bIns="28575" rtlCol="0">
            <a:spAutoFit/>
          </a:bodyPr>
          <a:lstStyle/>
          <a:p>
            <a:r>
              <a:rPr lang="en-US" sz="2000" b="1" dirty="0">
                <a:solidFill>
                  <a:schemeClr val="bg1"/>
                </a:solidFill>
              </a:rPr>
              <a:t>The Harvest Strategy- </a:t>
            </a:r>
            <a:r>
              <a:rPr lang="en-US" sz="2000" b="1" i="1" dirty="0">
                <a:solidFill>
                  <a:schemeClr val="bg1"/>
                </a:solidFill>
              </a:rPr>
              <a:t>How we fulfill our purpose!</a:t>
            </a:r>
            <a:endParaRPr lang="en-US" sz="2000" b="1" dirty="0">
              <a:solidFill>
                <a:schemeClr val="bg1"/>
              </a:solidFill>
            </a:endParaRPr>
          </a:p>
        </p:txBody>
      </p:sp>
      <p:sp>
        <p:nvSpPr>
          <p:cNvPr id="2" name="Rectangle 1"/>
          <p:cNvSpPr/>
          <p:nvPr/>
        </p:nvSpPr>
        <p:spPr>
          <a:xfrm>
            <a:off x="177512" y="1285875"/>
            <a:ext cx="6762749" cy="888705"/>
          </a:xfrm>
          <a:prstGeom prst="rect">
            <a:avLst/>
          </a:prstGeom>
        </p:spPr>
        <p:txBody>
          <a:bodyPr wrap="square" lIns="57150" tIns="28575" rIns="57150" bIns="28575">
            <a:spAutoFit/>
          </a:bodyPr>
          <a:lstStyle/>
          <a:p>
            <a:r>
              <a:rPr lang="en-US" sz="1800" b="1" dirty="0">
                <a:solidFill>
                  <a:schemeClr val="bg1"/>
                </a:solidFill>
              </a:rPr>
              <a:t>We </a:t>
            </a:r>
            <a:r>
              <a:rPr lang="en-US" sz="1800" b="1" dirty="0" smtClean="0">
                <a:solidFill>
                  <a:schemeClr val="bg1"/>
                </a:solidFill>
              </a:rPr>
              <a:t>Love the Lost</a:t>
            </a:r>
            <a:endParaRPr lang="en-US" sz="1800" dirty="0">
              <a:solidFill>
                <a:schemeClr val="bg1"/>
              </a:solidFill>
            </a:endParaRPr>
          </a:p>
          <a:p>
            <a:r>
              <a:rPr lang="en-US" sz="1800" b="1" dirty="0">
                <a:solidFill>
                  <a:schemeClr val="bg1"/>
                </a:solidFill>
              </a:rPr>
              <a:t>Part 6</a:t>
            </a:r>
            <a:r>
              <a:rPr lang="en-US" sz="1800" b="1" dirty="0" smtClean="0">
                <a:solidFill>
                  <a:schemeClr val="bg1"/>
                </a:solidFill>
              </a:rPr>
              <a:t> </a:t>
            </a:r>
            <a:r>
              <a:rPr lang="en-US" sz="1800" b="1" dirty="0">
                <a:solidFill>
                  <a:schemeClr val="bg1"/>
                </a:solidFill>
              </a:rPr>
              <a:t>in “The Harvest Strategy” Series</a:t>
            </a:r>
            <a:endParaRPr lang="en-US" sz="1800" dirty="0">
              <a:solidFill>
                <a:schemeClr val="bg1"/>
              </a:solidFill>
            </a:endParaRPr>
          </a:p>
          <a:p>
            <a:r>
              <a:rPr lang="en-US" sz="1800" b="1" dirty="0">
                <a:solidFill>
                  <a:schemeClr val="bg1"/>
                </a:solidFill>
              </a:rPr>
              <a:t> </a:t>
            </a:r>
            <a:endParaRPr lang="en-US" sz="1800" dirty="0">
              <a:solidFill>
                <a:schemeClr val="bg1"/>
              </a:solidFill>
            </a:endParaRPr>
          </a:p>
        </p:txBody>
      </p:sp>
      <p:sp>
        <p:nvSpPr>
          <p:cNvPr id="8" name="Rectangle 7"/>
          <p:cNvSpPr/>
          <p:nvPr/>
        </p:nvSpPr>
        <p:spPr>
          <a:xfrm>
            <a:off x="177511" y="1962150"/>
            <a:ext cx="8728364" cy="3104697"/>
          </a:xfrm>
          <a:prstGeom prst="rect">
            <a:avLst/>
          </a:prstGeom>
          <a:solidFill>
            <a:srgbClr val="D2D636">
              <a:alpha val="80000"/>
            </a:srgbClr>
          </a:solidFill>
        </p:spPr>
        <p:txBody>
          <a:bodyPr wrap="square" lIns="57150" tIns="28575" rIns="57150" bIns="28575">
            <a:spAutoFit/>
          </a:bodyPr>
          <a:lstStyle/>
          <a:p>
            <a:r>
              <a:rPr lang="en-US" sz="1800" b="1" dirty="0"/>
              <a:t>Luke 15</a:t>
            </a:r>
            <a:endParaRPr lang="en-US" sz="1800" dirty="0"/>
          </a:p>
          <a:p>
            <a:r>
              <a:rPr lang="en-US" sz="1800" b="1" dirty="0"/>
              <a:t>Loving the Lost means I need:</a:t>
            </a:r>
            <a:endParaRPr lang="en-US" sz="1800" dirty="0"/>
          </a:p>
          <a:p>
            <a:r>
              <a:rPr lang="en-US" sz="1800" b="1" dirty="0"/>
              <a:t> </a:t>
            </a:r>
            <a:endParaRPr lang="en-US" sz="1800" dirty="0"/>
          </a:p>
          <a:p>
            <a:pPr lvl="0"/>
            <a:r>
              <a:rPr lang="en-US" sz="1800" b="1" dirty="0" smtClean="0"/>
              <a:t>3.   ______________________.</a:t>
            </a:r>
            <a:endParaRPr lang="en-US" sz="1800" dirty="0"/>
          </a:p>
          <a:p>
            <a:r>
              <a:rPr lang="en-US" sz="1800" b="1" dirty="0"/>
              <a:t> </a:t>
            </a:r>
            <a:endParaRPr lang="en-US" sz="1800" dirty="0"/>
          </a:p>
          <a:p>
            <a:r>
              <a:rPr lang="en-US" sz="1800" b="1" dirty="0"/>
              <a:t>Luke 15:6  </a:t>
            </a:r>
            <a:r>
              <a:rPr lang="en-US" sz="1800" b="1" i="1" dirty="0"/>
              <a:t>“…</a:t>
            </a:r>
            <a:r>
              <a:rPr lang="en-US" sz="1800" b="1" i="1" dirty="0">
                <a:solidFill>
                  <a:srgbClr val="FF0000"/>
                </a:solidFill>
              </a:rPr>
              <a:t>Rejoice</a:t>
            </a:r>
            <a:r>
              <a:rPr lang="en-US" sz="1800" b="1" i="1" dirty="0"/>
              <a:t> with me, for I have found my sheep which was lost!”</a:t>
            </a:r>
            <a:endParaRPr lang="en-US" sz="1800" dirty="0"/>
          </a:p>
          <a:p>
            <a:r>
              <a:rPr lang="en-US" sz="1800" b="1" dirty="0"/>
              <a:t> </a:t>
            </a:r>
            <a:endParaRPr lang="en-US" sz="1800" dirty="0"/>
          </a:p>
          <a:p>
            <a:r>
              <a:rPr lang="en-US" sz="1800" b="1" dirty="0"/>
              <a:t>I Thessalonians 2:19-20  </a:t>
            </a:r>
            <a:r>
              <a:rPr lang="en-US" sz="1800" b="1" i="1" dirty="0"/>
              <a:t>“For what is it we live for that gives us hope and joy and is our proud reward and </a:t>
            </a:r>
            <a:r>
              <a:rPr lang="en-US" sz="1800" b="1" i="1" dirty="0" smtClean="0"/>
              <a:t>crown ?  </a:t>
            </a:r>
            <a:r>
              <a:rPr lang="en-US" sz="1800" b="1" i="1" dirty="0" smtClean="0">
                <a:solidFill>
                  <a:srgbClr val="FF0000"/>
                </a:solidFill>
              </a:rPr>
              <a:t>It Is </a:t>
            </a:r>
            <a:r>
              <a:rPr lang="en-US" sz="1800" b="1" i="1" dirty="0">
                <a:solidFill>
                  <a:srgbClr val="FF0000"/>
                </a:solidFill>
              </a:rPr>
              <a:t>you!</a:t>
            </a:r>
            <a:r>
              <a:rPr lang="en-US" sz="1800" b="1" i="1" dirty="0"/>
              <a:t>  Yes, you will bring us much joy as we stand together before our Lord Jesus Christ when He comes back again.  For you are our glory and joy</a:t>
            </a:r>
            <a:r>
              <a:rPr lang="en-US" sz="1800" dirty="0"/>
              <a:t>.”</a:t>
            </a:r>
          </a:p>
          <a:p>
            <a:pPr lvl="0"/>
            <a:endParaRPr lang="en-US" sz="1800" dirty="0">
              <a:effectLst>
                <a:outerShdw blurRad="38100" dist="38100" dir="2700000" algn="tl">
                  <a:srgbClr val="000000">
                    <a:alpha val="43137"/>
                  </a:srgbClr>
                </a:outerShdw>
              </a:effectLst>
            </a:endParaRPr>
          </a:p>
        </p:txBody>
      </p:sp>
      <p:sp>
        <p:nvSpPr>
          <p:cNvPr id="3" name="TextBox 2"/>
          <p:cNvSpPr txBox="1"/>
          <p:nvPr/>
        </p:nvSpPr>
        <p:spPr>
          <a:xfrm>
            <a:off x="533400" y="2735818"/>
            <a:ext cx="2743200" cy="369332"/>
          </a:xfrm>
          <a:prstGeom prst="rect">
            <a:avLst/>
          </a:prstGeom>
          <a:noFill/>
        </p:spPr>
        <p:txBody>
          <a:bodyPr wrap="square" rtlCol="0">
            <a:spAutoFit/>
          </a:bodyPr>
          <a:lstStyle/>
          <a:p>
            <a:r>
              <a:rPr lang="en-US" sz="1800" b="1" dirty="0" smtClean="0"/>
              <a:t>THE JOY OF THE FATHER</a:t>
            </a:r>
            <a:endParaRPr lang="en-US" sz="1800" b="1" dirty="0"/>
          </a:p>
        </p:txBody>
      </p:sp>
    </p:spTree>
    <p:extLst>
      <p:ext uri="{BB962C8B-B14F-4D97-AF65-F5344CB8AC3E}">
        <p14:creationId xmlns:p14="http://schemas.microsoft.com/office/powerpoint/2010/main" val="1757618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http://www.fashioneditoratlarge.com/wp-content/uploads/blogger/-n0AiMR0W70k/UABYaulfQcI/AAAAAAAAJq4/zmkDktkJPcg/s1600/Screen%2Bshot%2B2012-07-13%2Bat%2B18.0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4"/>
            <a:ext cx="9144000" cy="33955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9896"/>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107" name="Picture 59"/>
          <p:cNvPicPr>
            <a:picLocks noChangeAspect="1" noChangeArrowheads="1"/>
          </p:cNvPicPr>
          <p:nvPr/>
        </p:nvPicPr>
        <p:blipFill>
          <a:blip r:embed="rId5">
            <a:extLst>
              <a:ext uri="{28A0092B-C50C-407E-A947-70E740481C1C}">
                <a14:useLocalDpi xmlns:a14="http://schemas.microsoft.com/office/drawing/2010/main" val="0"/>
              </a:ext>
            </a:extLst>
          </a:blip>
          <a:srcRect l="21378" t="34691" r="21939" b="41776"/>
          <a:stretch>
            <a:fillRect/>
          </a:stretch>
        </p:blipFill>
        <p:spPr bwMode="auto">
          <a:xfrm>
            <a:off x="129886" y="47625"/>
            <a:ext cx="2905496"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F4EFDB"/>
                  </a:outerShdw>
                </a:effectLst>
              </a14:hiddenEffects>
            </a:ext>
          </a:extLst>
        </p:spPr>
      </p:pic>
      <p:sp>
        <p:nvSpPr>
          <p:cNvPr id="59" name="TextBox 58"/>
          <p:cNvSpPr txBox="1"/>
          <p:nvPr/>
        </p:nvSpPr>
        <p:spPr>
          <a:xfrm>
            <a:off x="129886" y="968016"/>
            <a:ext cx="6061364" cy="365485"/>
          </a:xfrm>
          <a:prstGeom prst="rect">
            <a:avLst/>
          </a:prstGeom>
          <a:noFill/>
        </p:spPr>
        <p:txBody>
          <a:bodyPr wrap="square" lIns="57150" tIns="28575" rIns="57150" bIns="28575" rtlCol="0">
            <a:spAutoFit/>
          </a:bodyPr>
          <a:lstStyle/>
          <a:p>
            <a:r>
              <a:rPr lang="en-US" sz="2000" b="1" dirty="0">
                <a:solidFill>
                  <a:schemeClr val="bg1"/>
                </a:solidFill>
              </a:rPr>
              <a:t>The Harvest Strategy- </a:t>
            </a:r>
            <a:r>
              <a:rPr lang="en-US" sz="2000" b="1" i="1" dirty="0">
                <a:solidFill>
                  <a:schemeClr val="bg1"/>
                </a:solidFill>
              </a:rPr>
              <a:t>How we fulfill our purpose!</a:t>
            </a:r>
            <a:endParaRPr lang="en-US" sz="2000" b="1" dirty="0">
              <a:solidFill>
                <a:schemeClr val="bg1"/>
              </a:solidFill>
            </a:endParaRPr>
          </a:p>
        </p:txBody>
      </p:sp>
      <p:sp>
        <p:nvSpPr>
          <p:cNvPr id="2" name="Rectangle 1"/>
          <p:cNvSpPr/>
          <p:nvPr/>
        </p:nvSpPr>
        <p:spPr>
          <a:xfrm>
            <a:off x="177512" y="1285875"/>
            <a:ext cx="6762749" cy="888705"/>
          </a:xfrm>
          <a:prstGeom prst="rect">
            <a:avLst/>
          </a:prstGeom>
        </p:spPr>
        <p:txBody>
          <a:bodyPr wrap="square" lIns="57150" tIns="28575" rIns="57150" bIns="28575">
            <a:spAutoFit/>
          </a:bodyPr>
          <a:lstStyle/>
          <a:p>
            <a:r>
              <a:rPr lang="en-US" sz="1800" b="1" dirty="0">
                <a:solidFill>
                  <a:schemeClr val="bg1"/>
                </a:solidFill>
              </a:rPr>
              <a:t>We </a:t>
            </a:r>
            <a:r>
              <a:rPr lang="en-US" sz="1800" b="1" dirty="0" smtClean="0">
                <a:solidFill>
                  <a:schemeClr val="bg1"/>
                </a:solidFill>
              </a:rPr>
              <a:t>Love the Lost</a:t>
            </a:r>
            <a:endParaRPr lang="en-US" sz="1800" dirty="0">
              <a:solidFill>
                <a:schemeClr val="bg1"/>
              </a:solidFill>
            </a:endParaRPr>
          </a:p>
          <a:p>
            <a:r>
              <a:rPr lang="en-US" sz="1800" b="1" dirty="0">
                <a:solidFill>
                  <a:schemeClr val="bg1"/>
                </a:solidFill>
              </a:rPr>
              <a:t>Part 6</a:t>
            </a:r>
            <a:r>
              <a:rPr lang="en-US" sz="1800" b="1" dirty="0" smtClean="0">
                <a:solidFill>
                  <a:schemeClr val="bg1"/>
                </a:solidFill>
              </a:rPr>
              <a:t> </a:t>
            </a:r>
            <a:r>
              <a:rPr lang="en-US" sz="1800" b="1" dirty="0">
                <a:solidFill>
                  <a:schemeClr val="bg1"/>
                </a:solidFill>
              </a:rPr>
              <a:t>in “The Harvest Strategy” Series</a:t>
            </a:r>
            <a:endParaRPr lang="en-US" sz="1800" dirty="0">
              <a:solidFill>
                <a:schemeClr val="bg1"/>
              </a:solidFill>
            </a:endParaRPr>
          </a:p>
          <a:p>
            <a:r>
              <a:rPr lang="en-US" sz="1800" b="1" dirty="0">
                <a:solidFill>
                  <a:schemeClr val="bg1"/>
                </a:solidFill>
              </a:rPr>
              <a:t> </a:t>
            </a:r>
            <a:endParaRPr lang="en-US" sz="1800" dirty="0">
              <a:solidFill>
                <a:schemeClr val="bg1"/>
              </a:solidFill>
            </a:endParaRPr>
          </a:p>
        </p:txBody>
      </p:sp>
      <p:sp>
        <p:nvSpPr>
          <p:cNvPr id="8" name="Rectangle 7"/>
          <p:cNvSpPr/>
          <p:nvPr/>
        </p:nvSpPr>
        <p:spPr>
          <a:xfrm>
            <a:off x="177511" y="1962150"/>
            <a:ext cx="8728364" cy="1719702"/>
          </a:xfrm>
          <a:prstGeom prst="rect">
            <a:avLst/>
          </a:prstGeom>
          <a:solidFill>
            <a:srgbClr val="D2D636">
              <a:alpha val="80000"/>
            </a:srgbClr>
          </a:solidFill>
        </p:spPr>
        <p:txBody>
          <a:bodyPr wrap="square" lIns="57150" tIns="28575" rIns="57150" bIns="28575">
            <a:spAutoFit/>
          </a:bodyPr>
          <a:lstStyle/>
          <a:p>
            <a:r>
              <a:rPr lang="en-US" sz="1800" b="1" dirty="0"/>
              <a:t>Luke 15</a:t>
            </a:r>
            <a:endParaRPr lang="en-US" sz="1800" dirty="0"/>
          </a:p>
          <a:p>
            <a:r>
              <a:rPr lang="en-US" sz="1800" b="1" dirty="0"/>
              <a:t>Loving the Lost means I need:</a:t>
            </a:r>
            <a:endParaRPr lang="en-US" sz="1800" dirty="0"/>
          </a:p>
          <a:p>
            <a:r>
              <a:rPr lang="en-US" sz="1800" b="1" dirty="0"/>
              <a:t> </a:t>
            </a:r>
            <a:endParaRPr lang="en-US" sz="1800" dirty="0"/>
          </a:p>
          <a:p>
            <a:pPr marL="342900" lvl="0" indent="-342900">
              <a:buAutoNum type="arabicPeriod" startAt="4"/>
            </a:pPr>
            <a:r>
              <a:rPr lang="en-US" sz="1800" b="1" dirty="0" smtClean="0"/>
              <a:t>__________________________.</a:t>
            </a:r>
            <a:r>
              <a:rPr lang="en-US" sz="1800" b="1" dirty="0"/>
              <a:t> </a:t>
            </a:r>
            <a:endParaRPr lang="en-US" sz="1800" b="1" dirty="0" smtClean="0"/>
          </a:p>
          <a:p>
            <a:pPr lvl="0"/>
            <a:endParaRPr lang="en-US" sz="1800" dirty="0"/>
          </a:p>
          <a:p>
            <a:r>
              <a:rPr lang="en-US" sz="1800" b="1" dirty="0"/>
              <a:t>Proverbs 11:30 </a:t>
            </a:r>
            <a:r>
              <a:rPr lang="en-US" sz="1800" b="1" i="1" dirty="0"/>
              <a:t>“The fruit of the righteous is a tree of life, and </a:t>
            </a:r>
            <a:r>
              <a:rPr lang="en-US" sz="1800" b="1" i="1" dirty="0">
                <a:solidFill>
                  <a:srgbClr val="FF0000"/>
                </a:solidFill>
              </a:rPr>
              <a:t>he who is wise wins souls</a:t>
            </a:r>
            <a:r>
              <a:rPr lang="en-US" sz="1800" b="1" i="1" dirty="0"/>
              <a:t>.</a:t>
            </a:r>
            <a:r>
              <a:rPr lang="en-US" sz="1800" b="1" i="1" dirty="0" smtClean="0"/>
              <a:t>”</a:t>
            </a:r>
            <a:endParaRPr lang="en-US" sz="1800" dirty="0"/>
          </a:p>
        </p:txBody>
      </p:sp>
      <p:sp>
        <p:nvSpPr>
          <p:cNvPr id="5" name="TextBox 4"/>
          <p:cNvSpPr txBox="1"/>
          <p:nvPr/>
        </p:nvSpPr>
        <p:spPr>
          <a:xfrm>
            <a:off x="533400" y="2724150"/>
            <a:ext cx="3429000" cy="369332"/>
          </a:xfrm>
          <a:prstGeom prst="rect">
            <a:avLst/>
          </a:prstGeom>
          <a:noFill/>
        </p:spPr>
        <p:txBody>
          <a:bodyPr wrap="square" rtlCol="0">
            <a:spAutoFit/>
          </a:bodyPr>
          <a:lstStyle/>
          <a:p>
            <a:r>
              <a:rPr lang="en-US" sz="1800" b="1" dirty="0" smtClean="0"/>
              <a:t>THE WISDOM OF THE FATHER</a:t>
            </a:r>
            <a:endParaRPr lang="en-US" sz="1800" b="1" dirty="0"/>
          </a:p>
        </p:txBody>
      </p:sp>
    </p:spTree>
    <p:extLst>
      <p:ext uri="{BB962C8B-B14F-4D97-AF65-F5344CB8AC3E}">
        <p14:creationId xmlns:p14="http://schemas.microsoft.com/office/powerpoint/2010/main" val="4294604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http://www.fashioneditoratlarge.com/wp-content/uploads/blogger/-n0AiMR0W70k/UABYaulfQcI/AAAAAAAAJq4/zmkDktkJPcg/s1600/Screen%2Bshot%2B2012-07-13%2Bat%2B18.0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4"/>
            <a:ext cx="9144000" cy="33955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9896"/>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107" name="Picture 59"/>
          <p:cNvPicPr>
            <a:picLocks noChangeAspect="1" noChangeArrowheads="1"/>
          </p:cNvPicPr>
          <p:nvPr/>
        </p:nvPicPr>
        <p:blipFill>
          <a:blip r:embed="rId5">
            <a:extLst>
              <a:ext uri="{28A0092B-C50C-407E-A947-70E740481C1C}">
                <a14:useLocalDpi xmlns:a14="http://schemas.microsoft.com/office/drawing/2010/main" val="0"/>
              </a:ext>
            </a:extLst>
          </a:blip>
          <a:srcRect l="21378" t="34691" r="21939" b="41776"/>
          <a:stretch>
            <a:fillRect/>
          </a:stretch>
        </p:blipFill>
        <p:spPr bwMode="auto">
          <a:xfrm>
            <a:off x="129886" y="47625"/>
            <a:ext cx="2905496"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F4EFDB"/>
                  </a:outerShdw>
                </a:effectLst>
              </a14:hiddenEffects>
            </a:ext>
          </a:extLst>
        </p:spPr>
      </p:pic>
      <p:sp>
        <p:nvSpPr>
          <p:cNvPr id="59" name="TextBox 58"/>
          <p:cNvSpPr txBox="1"/>
          <p:nvPr/>
        </p:nvSpPr>
        <p:spPr>
          <a:xfrm>
            <a:off x="129886" y="968016"/>
            <a:ext cx="6061364" cy="365485"/>
          </a:xfrm>
          <a:prstGeom prst="rect">
            <a:avLst/>
          </a:prstGeom>
          <a:noFill/>
        </p:spPr>
        <p:txBody>
          <a:bodyPr wrap="square" lIns="57150" tIns="28575" rIns="57150" bIns="28575" rtlCol="0">
            <a:spAutoFit/>
          </a:bodyPr>
          <a:lstStyle/>
          <a:p>
            <a:r>
              <a:rPr lang="en-US" sz="2000" b="1" dirty="0">
                <a:solidFill>
                  <a:schemeClr val="bg1"/>
                </a:solidFill>
              </a:rPr>
              <a:t>The Harvest Strategy- </a:t>
            </a:r>
            <a:r>
              <a:rPr lang="en-US" sz="2000" b="1" i="1" dirty="0">
                <a:solidFill>
                  <a:schemeClr val="bg1"/>
                </a:solidFill>
              </a:rPr>
              <a:t>How we fulfill our purpose!</a:t>
            </a:r>
            <a:endParaRPr lang="en-US" sz="2000" b="1" dirty="0">
              <a:solidFill>
                <a:schemeClr val="bg1"/>
              </a:solidFill>
            </a:endParaRPr>
          </a:p>
        </p:txBody>
      </p:sp>
      <p:sp>
        <p:nvSpPr>
          <p:cNvPr id="2" name="Rectangle 1"/>
          <p:cNvSpPr/>
          <p:nvPr/>
        </p:nvSpPr>
        <p:spPr>
          <a:xfrm>
            <a:off x="177512" y="1285875"/>
            <a:ext cx="6762749" cy="888705"/>
          </a:xfrm>
          <a:prstGeom prst="rect">
            <a:avLst/>
          </a:prstGeom>
        </p:spPr>
        <p:txBody>
          <a:bodyPr wrap="square" lIns="57150" tIns="28575" rIns="57150" bIns="28575">
            <a:spAutoFit/>
          </a:bodyPr>
          <a:lstStyle/>
          <a:p>
            <a:r>
              <a:rPr lang="en-US" sz="1800" b="1" dirty="0">
                <a:solidFill>
                  <a:schemeClr val="bg1"/>
                </a:solidFill>
              </a:rPr>
              <a:t>We </a:t>
            </a:r>
            <a:r>
              <a:rPr lang="en-US" sz="1800" b="1" dirty="0" smtClean="0">
                <a:solidFill>
                  <a:schemeClr val="bg1"/>
                </a:solidFill>
              </a:rPr>
              <a:t>Love the Lost</a:t>
            </a:r>
            <a:endParaRPr lang="en-US" sz="1800" dirty="0">
              <a:solidFill>
                <a:schemeClr val="bg1"/>
              </a:solidFill>
            </a:endParaRPr>
          </a:p>
          <a:p>
            <a:r>
              <a:rPr lang="en-US" sz="1800" b="1" dirty="0">
                <a:solidFill>
                  <a:schemeClr val="bg1"/>
                </a:solidFill>
              </a:rPr>
              <a:t>Part 6</a:t>
            </a:r>
            <a:r>
              <a:rPr lang="en-US" sz="1800" b="1" dirty="0" smtClean="0">
                <a:solidFill>
                  <a:schemeClr val="bg1"/>
                </a:solidFill>
              </a:rPr>
              <a:t> </a:t>
            </a:r>
            <a:r>
              <a:rPr lang="en-US" sz="1800" b="1" dirty="0">
                <a:solidFill>
                  <a:schemeClr val="bg1"/>
                </a:solidFill>
              </a:rPr>
              <a:t>in “The Harvest Strategy” Series</a:t>
            </a:r>
            <a:endParaRPr lang="en-US" sz="1800" dirty="0">
              <a:solidFill>
                <a:schemeClr val="bg1"/>
              </a:solidFill>
            </a:endParaRPr>
          </a:p>
          <a:p>
            <a:r>
              <a:rPr lang="en-US" sz="1800" b="1" dirty="0">
                <a:solidFill>
                  <a:schemeClr val="bg1"/>
                </a:solidFill>
              </a:rPr>
              <a:t> </a:t>
            </a:r>
            <a:endParaRPr lang="en-US" sz="1800" dirty="0">
              <a:solidFill>
                <a:schemeClr val="bg1"/>
              </a:solidFill>
            </a:endParaRPr>
          </a:p>
        </p:txBody>
      </p:sp>
      <p:sp>
        <p:nvSpPr>
          <p:cNvPr id="8" name="Rectangle 7"/>
          <p:cNvSpPr/>
          <p:nvPr/>
        </p:nvSpPr>
        <p:spPr>
          <a:xfrm>
            <a:off x="228600" y="1962150"/>
            <a:ext cx="8728364" cy="2827698"/>
          </a:xfrm>
          <a:prstGeom prst="rect">
            <a:avLst/>
          </a:prstGeom>
          <a:solidFill>
            <a:srgbClr val="D2D636">
              <a:alpha val="80000"/>
            </a:srgbClr>
          </a:solidFill>
        </p:spPr>
        <p:txBody>
          <a:bodyPr wrap="square" lIns="57150" tIns="28575" rIns="57150" bIns="28575">
            <a:spAutoFit/>
          </a:bodyPr>
          <a:lstStyle/>
          <a:p>
            <a:r>
              <a:rPr lang="en-US" sz="1800" b="1" i="1" dirty="0" smtClean="0"/>
              <a:t>“</a:t>
            </a:r>
            <a:r>
              <a:rPr lang="en-US" sz="1800" b="1" i="1" dirty="0"/>
              <a:t>Being salt and light demands two things: we practice purity in the midst of a fallen world and yet we live in proximity to this fallen world.  If you don’t hold up both truths in tension, you invariably become useless and separated from the world God loves.  For example, if you only practice purity apart from proximity to the culture, you inevitably become pietistic, separatist, and conceited.  If you live in close proximity to the culture without also living in a holy manner, you become indistinguishable from fallen culture and useless in God’s kingdom.” </a:t>
            </a:r>
            <a:endParaRPr lang="en-US" sz="1800" dirty="0"/>
          </a:p>
          <a:p>
            <a:r>
              <a:rPr lang="en-US" sz="1800" b="1" dirty="0"/>
              <a:t> </a:t>
            </a:r>
            <a:endParaRPr lang="en-US" sz="1800" dirty="0"/>
          </a:p>
          <a:p>
            <a:r>
              <a:rPr lang="en-US" sz="1800" b="1" dirty="0"/>
              <a:t>Mike Metzger</a:t>
            </a:r>
            <a:endParaRPr lang="en-US" sz="1800" dirty="0"/>
          </a:p>
          <a:p>
            <a:r>
              <a:rPr lang="en-US" sz="1800" b="1" u="sng" dirty="0"/>
              <a:t>Fine Tuning Tensions Within Culture: The Art of Being Salt and Light</a:t>
            </a:r>
            <a:r>
              <a:rPr lang="en-US" sz="1800" dirty="0"/>
              <a:t> </a:t>
            </a:r>
          </a:p>
        </p:txBody>
      </p:sp>
    </p:spTree>
    <p:extLst>
      <p:ext uri="{BB962C8B-B14F-4D97-AF65-F5344CB8AC3E}">
        <p14:creationId xmlns:p14="http://schemas.microsoft.com/office/powerpoint/2010/main" val="13595249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301</Words>
  <Application>Microsoft Macintosh PowerPoint</Application>
  <PresentationFormat>On-screen Show (16:9)</PresentationFormat>
  <Paragraphs>58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Horne</dc:creator>
  <cp:lastModifiedBy>Doug Guizlo</cp:lastModifiedBy>
  <cp:revision>38</cp:revision>
  <dcterms:created xsi:type="dcterms:W3CDTF">2015-02-15T22:34:11Z</dcterms:created>
  <dcterms:modified xsi:type="dcterms:W3CDTF">2015-03-22T15:46:34Z</dcterms:modified>
</cp:coreProperties>
</file>