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7" r:id="rId4"/>
    <p:sldId id="264" r:id="rId5"/>
    <p:sldId id="265" r:id="rId6"/>
    <p:sldId id="266" r:id="rId7"/>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786" y="-108"/>
      </p:cViewPr>
      <p:guideLst>
        <p:guide orient="horz" pos="2592"/>
        <p:guide pos="11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DE30A-E8AE-4D2F-9889-60CBC9670B1C}"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323298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E30A-E8AE-4D2F-9889-60CBC9670B1C}"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349774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E30A-E8AE-4D2F-9889-60CBC9670B1C}"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229151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E30A-E8AE-4D2F-9889-60CBC9670B1C}"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117258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DE30A-E8AE-4D2F-9889-60CBC9670B1C}"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146361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DE30A-E8AE-4D2F-9889-60CBC9670B1C}"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200817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DE30A-E8AE-4D2F-9889-60CBC9670B1C}"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370261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DE30A-E8AE-4D2F-9889-60CBC9670B1C}"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176070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DE30A-E8AE-4D2F-9889-60CBC9670B1C}" type="datetimeFigureOut">
              <a:rPr lang="en-US" smtClean="0"/>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16373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E30A-E8AE-4D2F-9889-60CBC9670B1C}"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410801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E30A-E8AE-4D2F-9889-60CBC9670B1C}"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0C61E-9735-4928-8172-F2C9D5CF33A1}" type="slidenum">
              <a:rPr lang="en-US" smtClean="0"/>
              <a:t>‹#›</a:t>
            </a:fld>
            <a:endParaRPr lang="en-US"/>
          </a:p>
        </p:txBody>
      </p:sp>
    </p:spTree>
    <p:extLst>
      <p:ext uri="{BB962C8B-B14F-4D97-AF65-F5344CB8AC3E}">
        <p14:creationId xmlns:p14="http://schemas.microsoft.com/office/powerpoint/2010/main" val="365956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81FDE30A-E8AE-4D2F-9889-60CBC9670B1C}" type="datetimeFigureOut">
              <a:rPr lang="en-US" smtClean="0"/>
              <a:t>2/15/2015</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2D60C61E-9735-4928-8172-F2C9D5CF33A1}" type="slidenum">
              <a:rPr lang="en-US" smtClean="0"/>
              <a:t>‹#›</a:t>
            </a:fld>
            <a:endParaRPr lang="en-US"/>
          </a:p>
        </p:txBody>
      </p:sp>
    </p:spTree>
    <p:extLst>
      <p:ext uri="{BB962C8B-B14F-4D97-AF65-F5344CB8AC3E}">
        <p14:creationId xmlns:p14="http://schemas.microsoft.com/office/powerpoint/2010/main" val="64068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107" b="4671"/>
          <a:stretch/>
        </p:blipFill>
        <p:spPr>
          <a:xfrm>
            <a:off x="-1" y="0"/>
            <a:ext cx="14652381" cy="8229600"/>
          </a:xfrm>
          <a:prstGeom prst="rect">
            <a:avLst/>
          </a:prstGeom>
        </p:spPr>
      </p:pic>
      <p:sp>
        <p:nvSpPr>
          <p:cNvPr id="7" name="Rectangle 6"/>
          <p:cNvSpPr/>
          <p:nvPr/>
        </p:nvSpPr>
        <p:spPr>
          <a:xfrm>
            <a:off x="669858" y="531435"/>
            <a:ext cx="5121342" cy="3354765"/>
          </a:xfrm>
          <a:prstGeom prst="rect">
            <a:avLst/>
          </a:prstGeom>
          <a:noFill/>
        </p:spPr>
        <p:txBody>
          <a:bodyPr wrap="square">
            <a:spAutoFit/>
          </a:bodyPr>
          <a:lstStyle/>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The Harvest</a:t>
            </a:r>
          </a:p>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Strategy</a:t>
            </a:r>
            <a:endParaRPr lang="en-US" sz="8000" dirty="0" smtClean="0">
              <a:solidFill>
                <a:schemeClr val="bg1"/>
              </a:solidFill>
              <a:effectLst>
                <a:outerShdw blurRad="38100" dist="38100" dir="2700000" algn="tl">
                  <a:srgbClr val="000000">
                    <a:alpha val="43137"/>
                  </a:srgbClr>
                </a:outerShdw>
              </a:effectLst>
              <a:latin typeface="ArtBrush" panose="020B0500000000000000" pitchFamily="34" charset="0"/>
            </a:endParaRPr>
          </a:p>
          <a:p>
            <a:r>
              <a:rPr lang="en-US" b="1" i="1" dirty="0" smtClean="0"/>
              <a:t> </a:t>
            </a:r>
            <a:endParaRPr lang="en-US" dirty="0" smtClean="0"/>
          </a:p>
          <a:p>
            <a:r>
              <a:rPr lang="en-US" dirty="0" smtClean="0"/>
              <a:t> </a:t>
            </a:r>
          </a:p>
        </p:txBody>
      </p:sp>
      <p:sp>
        <p:nvSpPr>
          <p:cNvPr id="9" name="Rectangle 8"/>
          <p:cNvSpPr/>
          <p:nvPr/>
        </p:nvSpPr>
        <p:spPr>
          <a:xfrm>
            <a:off x="1905000" y="5029200"/>
            <a:ext cx="10896600" cy="2554545"/>
          </a:xfrm>
          <a:prstGeom prst="rect">
            <a:avLst/>
          </a:prstGeom>
        </p:spPr>
        <p:txBody>
          <a:bodyPr wrap="square">
            <a:spAutoFit/>
          </a:bodyPr>
          <a:lstStyle/>
          <a:p>
            <a:r>
              <a:rPr lang="en-US" sz="4000" b="1" i="1" dirty="0" smtClean="0">
                <a:solidFill>
                  <a:schemeClr val="bg1"/>
                </a:solidFill>
                <a:effectLst>
                  <a:outerShdw blurRad="38100" dist="38100" dir="2700000" algn="tl">
                    <a:srgbClr val="000000">
                      <a:alpha val="43137"/>
                    </a:srgbClr>
                  </a:outerShdw>
                </a:effectLst>
              </a:rPr>
              <a:t>Then he said to his disciples, "The harvest is plentiful, but the laborers are few, therefore pray earnestly to the Lord of the harvest to send out laborers into his harvest."  Matthew 9:37-38</a:t>
            </a:r>
            <a:endParaRPr lang="en-US" sz="40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4769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107" b="4671"/>
          <a:stretch/>
        </p:blipFill>
        <p:spPr>
          <a:xfrm>
            <a:off x="-1" y="0"/>
            <a:ext cx="14652381" cy="8229600"/>
          </a:xfrm>
          <a:prstGeom prst="rect">
            <a:avLst/>
          </a:prstGeom>
        </p:spPr>
      </p:pic>
      <p:sp>
        <p:nvSpPr>
          <p:cNvPr id="7" name="Rectangle 6"/>
          <p:cNvSpPr/>
          <p:nvPr/>
        </p:nvSpPr>
        <p:spPr>
          <a:xfrm>
            <a:off x="669858" y="531435"/>
            <a:ext cx="5121342" cy="3354765"/>
          </a:xfrm>
          <a:prstGeom prst="rect">
            <a:avLst/>
          </a:prstGeom>
          <a:noFill/>
        </p:spPr>
        <p:txBody>
          <a:bodyPr wrap="square">
            <a:spAutoFit/>
          </a:bodyPr>
          <a:lstStyle/>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The Harvest</a:t>
            </a:r>
          </a:p>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Strategy</a:t>
            </a:r>
            <a:endParaRPr lang="en-US" sz="8000" dirty="0" smtClean="0">
              <a:solidFill>
                <a:schemeClr val="bg1"/>
              </a:solidFill>
              <a:effectLst>
                <a:outerShdw blurRad="38100" dist="38100" dir="2700000" algn="tl">
                  <a:srgbClr val="000000">
                    <a:alpha val="43137"/>
                  </a:srgbClr>
                </a:outerShdw>
              </a:effectLst>
              <a:latin typeface="ArtBrush" panose="020B0500000000000000" pitchFamily="34" charset="0"/>
            </a:endParaRPr>
          </a:p>
          <a:p>
            <a:r>
              <a:rPr lang="en-US" b="1" i="1" dirty="0" smtClean="0"/>
              <a:t> </a:t>
            </a:r>
            <a:endParaRPr lang="en-US" dirty="0" smtClean="0"/>
          </a:p>
          <a:p>
            <a:r>
              <a:rPr lang="en-US" dirty="0" smtClean="0"/>
              <a:t> </a:t>
            </a:r>
          </a:p>
        </p:txBody>
      </p:sp>
      <p:sp>
        <p:nvSpPr>
          <p:cNvPr id="9" name="Rectangle 8"/>
          <p:cNvSpPr/>
          <p:nvPr/>
        </p:nvSpPr>
        <p:spPr>
          <a:xfrm>
            <a:off x="8229600" y="762000"/>
            <a:ext cx="5791200" cy="1938992"/>
          </a:xfrm>
          <a:prstGeom prst="rect">
            <a:avLst/>
          </a:prstGeom>
        </p:spPr>
        <p:txBody>
          <a:bodyPr wrap="square">
            <a:spAutoFit/>
          </a:bodyPr>
          <a:lstStyle/>
          <a:p>
            <a:r>
              <a:rPr lang="en-US" sz="2400" i="1" dirty="0" smtClean="0">
                <a:solidFill>
                  <a:schemeClr val="bg1"/>
                </a:solidFill>
                <a:effectLst>
                  <a:outerShdw blurRad="38100" dist="38100" dir="2700000" algn="tl">
                    <a:srgbClr val="000000">
                      <a:alpha val="43137"/>
                    </a:srgbClr>
                  </a:outerShdw>
                </a:effectLst>
              </a:rPr>
              <a:t>Then he said to his disciples, "The harvest is plentiful, but the laborers are few, therefore pray earnestly to the Lord of the harvest to send out laborers into his harvest."  Matthew 9:37-38</a:t>
            </a:r>
            <a:endParaRPr lang="en-US" sz="2400" dirty="0" smtClean="0">
              <a:solidFill>
                <a:schemeClr val="bg1"/>
              </a:solidFill>
              <a:effectLst>
                <a:outerShdw blurRad="38100" dist="38100" dir="2700000" algn="tl">
                  <a:srgbClr val="000000">
                    <a:alpha val="43137"/>
                  </a:srgbClr>
                </a:outerShdw>
              </a:effectLst>
            </a:endParaRPr>
          </a:p>
        </p:txBody>
      </p:sp>
      <p:sp>
        <p:nvSpPr>
          <p:cNvPr id="2" name="Rectangle 1"/>
          <p:cNvSpPr/>
          <p:nvPr/>
        </p:nvSpPr>
        <p:spPr>
          <a:xfrm>
            <a:off x="1676400" y="3810000"/>
            <a:ext cx="11353800" cy="4524315"/>
          </a:xfrm>
          <a:prstGeom prst="rect">
            <a:avLst/>
          </a:prstGeom>
        </p:spPr>
        <p:txBody>
          <a:bodyPr wrap="square">
            <a:spAutoFit/>
          </a:bodyPr>
          <a:lstStyle/>
          <a:p>
            <a:pPr marL="457200" lvl="0" indent="-457200">
              <a:buFont typeface="Arial" panose="020B0604020202020204" pitchFamily="34" charset="0"/>
              <a:buChar char="•"/>
            </a:pPr>
            <a:r>
              <a:rPr lang="en-US" sz="3200" b="1" dirty="0" smtClean="0">
                <a:solidFill>
                  <a:schemeClr val="bg1"/>
                </a:solidFill>
              </a:rPr>
              <a:t>Our BELIEFS define Who we are as a Church.</a:t>
            </a:r>
          </a:p>
          <a:p>
            <a:pPr marL="457200" lvl="0" indent="-457200">
              <a:buFont typeface="Arial" panose="020B0604020202020204" pitchFamily="34" charset="0"/>
              <a:buChar char="•"/>
            </a:pPr>
            <a:r>
              <a:rPr lang="en-US" sz="3200" b="1" dirty="0" smtClean="0">
                <a:solidFill>
                  <a:schemeClr val="bg1"/>
                </a:solidFill>
              </a:rPr>
              <a:t>The Creation of the Universe by God.</a:t>
            </a:r>
          </a:p>
          <a:p>
            <a:pPr marL="457200" lvl="0" indent="-457200">
              <a:buFont typeface="Arial" panose="020B0604020202020204" pitchFamily="34" charset="0"/>
              <a:buChar char="•"/>
            </a:pPr>
            <a:r>
              <a:rPr lang="en-US" sz="3200" b="1" dirty="0" smtClean="0">
                <a:solidFill>
                  <a:schemeClr val="bg1"/>
                </a:solidFill>
              </a:rPr>
              <a:t>The Infallibility and Inerrancy of the 66 Books of the Bible.</a:t>
            </a:r>
          </a:p>
          <a:p>
            <a:pPr marL="457200" lvl="0" indent="-457200">
              <a:buFont typeface="Arial" panose="020B0604020202020204" pitchFamily="34" charset="0"/>
              <a:buChar char="•"/>
            </a:pPr>
            <a:r>
              <a:rPr lang="en-US" sz="3200" b="1" dirty="0" smtClean="0">
                <a:solidFill>
                  <a:schemeClr val="bg1"/>
                </a:solidFill>
              </a:rPr>
              <a:t>The Doctrine of the Trinity.</a:t>
            </a:r>
          </a:p>
          <a:p>
            <a:pPr marL="457200" lvl="0" indent="-457200">
              <a:buFont typeface="Arial" panose="020B0604020202020204" pitchFamily="34" charset="0"/>
              <a:buChar char="•"/>
            </a:pPr>
            <a:r>
              <a:rPr lang="en-US" sz="3200" b="1" dirty="0" smtClean="0">
                <a:solidFill>
                  <a:schemeClr val="bg1"/>
                </a:solidFill>
              </a:rPr>
              <a:t>The Virgin Birth and Deity of Christ.</a:t>
            </a:r>
          </a:p>
          <a:p>
            <a:pPr marL="457200" lvl="0" indent="-457200">
              <a:buFont typeface="Arial" panose="020B0604020202020204" pitchFamily="34" charset="0"/>
              <a:buChar char="•"/>
            </a:pPr>
            <a:r>
              <a:rPr lang="en-US" sz="3200" b="1" dirty="0" smtClean="0">
                <a:solidFill>
                  <a:schemeClr val="bg1"/>
                </a:solidFill>
              </a:rPr>
              <a:t>Salvation by faith alone, grace alone, and by Christ alone.</a:t>
            </a:r>
          </a:p>
          <a:p>
            <a:pPr marL="457200" lvl="0" indent="-457200">
              <a:buFont typeface="Arial" panose="020B0604020202020204" pitchFamily="34" charset="0"/>
              <a:buChar char="•"/>
            </a:pPr>
            <a:r>
              <a:rPr lang="en-US" sz="3200" b="1" dirty="0" smtClean="0">
                <a:solidFill>
                  <a:schemeClr val="bg1"/>
                </a:solidFill>
              </a:rPr>
              <a:t>The Second Coming of Christ.</a:t>
            </a:r>
          </a:p>
          <a:p>
            <a:pPr marL="457200" lvl="0" indent="-457200">
              <a:buFont typeface="Arial" panose="020B0604020202020204" pitchFamily="34" charset="0"/>
              <a:buChar char="•"/>
            </a:pPr>
            <a:r>
              <a:rPr lang="en-US" sz="3200" b="1" dirty="0" smtClean="0">
                <a:solidFill>
                  <a:schemeClr val="bg1"/>
                </a:solidFill>
              </a:rPr>
              <a:t>The Eternal existence of Heaven and Hell.</a:t>
            </a:r>
          </a:p>
          <a:p>
            <a:pPr marL="457200" lvl="0" indent="-457200">
              <a:buFont typeface="Arial" panose="020B0604020202020204" pitchFamily="34" charset="0"/>
              <a:buChar char="•"/>
            </a:pPr>
            <a:r>
              <a:rPr lang="en-US" sz="3200" b="1" dirty="0" smtClean="0">
                <a:solidFill>
                  <a:schemeClr val="bg1"/>
                </a:solidFill>
              </a:rPr>
              <a:t> </a:t>
            </a:r>
          </a:p>
        </p:txBody>
      </p:sp>
    </p:spTree>
    <p:extLst>
      <p:ext uri="{BB962C8B-B14F-4D97-AF65-F5344CB8AC3E}">
        <p14:creationId xmlns:p14="http://schemas.microsoft.com/office/powerpoint/2010/main" val="176887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107" b="4671"/>
          <a:stretch/>
        </p:blipFill>
        <p:spPr>
          <a:xfrm>
            <a:off x="-1" y="0"/>
            <a:ext cx="14652381" cy="8229600"/>
          </a:xfrm>
          <a:prstGeom prst="rect">
            <a:avLst/>
          </a:prstGeom>
        </p:spPr>
      </p:pic>
      <p:sp>
        <p:nvSpPr>
          <p:cNvPr id="7" name="Rectangle 6"/>
          <p:cNvSpPr/>
          <p:nvPr/>
        </p:nvSpPr>
        <p:spPr>
          <a:xfrm>
            <a:off x="669858" y="531435"/>
            <a:ext cx="5121342" cy="3354765"/>
          </a:xfrm>
          <a:prstGeom prst="rect">
            <a:avLst/>
          </a:prstGeom>
          <a:noFill/>
        </p:spPr>
        <p:txBody>
          <a:bodyPr wrap="square">
            <a:spAutoFit/>
          </a:bodyPr>
          <a:lstStyle/>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The Harvest</a:t>
            </a:r>
          </a:p>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Strategy</a:t>
            </a:r>
            <a:endParaRPr lang="en-US" sz="8000" dirty="0" smtClean="0">
              <a:solidFill>
                <a:schemeClr val="bg1"/>
              </a:solidFill>
              <a:effectLst>
                <a:outerShdw blurRad="38100" dist="38100" dir="2700000" algn="tl">
                  <a:srgbClr val="000000">
                    <a:alpha val="43137"/>
                  </a:srgbClr>
                </a:outerShdw>
              </a:effectLst>
              <a:latin typeface="ArtBrush" panose="020B0500000000000000" pitchFamily="34" charset="0"/>
            </a:endParaRPr>
          </a:p>
          <a:p>
            <a:r>
              <a:rPr lang="en-US" b="1" i="1" dirty="0" smtClean="0"/>
              <a:t> </a:t>
            </a:r>
            <a:endParaRPr lang="en-US" dirty="0" smtClean="0"/>
          </a:p>
          <a:p>
            <a:r>
              <a:rPr lang="en-US" dirty="0" smtClean="0"/>
              <a:t> </a:t>
            </a:r>
          </a:p>
        </p:txBody>
      </p:sp>
      <p:sp>
        <p:nvSpPr>
          <p:cNvPr id="9" name="Rectangle 8"/>
          <p:cNvSpPr/>
          <p:nvPr/>
        </p:nvSpPr>
        <p:spPr>
          <a:xfrm>
            <a:off x="8229600" y="762000"/>
            <a:ext cx="5791200" cy="1938992"/>
          </a:xfrm>
          <a:prstGeom prst="rect">
            <a:avLst/>
          </a:prstGeom>
        </p:spPr>
        <p:txBody>
          <a:bodyPr wrap="square">
            <a:spAutoFit/>
          </a:bodyPr>
          <a:lstStyle/>
          <a:p>
            <a:r>
              <a:rPr lang="en-US" sz="2400" i="1" dirty="0" smtClean="0">
                <a:solidFill>
                  <a:schemeClr val="bg1"/>
                </a:solidFill>
                <a:effectLst>
                  <a:outerShdw blurRad="38100" dist="38100" dir="2700000" algn="tl">
                    <a:srgbClr val="000000">
                      <a:alpha val="43137"/>
                    </a:srgbClr>
                  </a:outerShdw>
                </a:effectLst>
              </a:rPr>
              <a:t>Then he said to his disciples, "The harvest is plentiful, but the laborers are few, therefore pray earnestly to the Lord of the harvest to send out laborers into his harvest."  Matthew 9:37-38</a:t>
            </a:r>
            <a:endParaRPr lang="en-US" sz="2400" dirty="0" smtClean="0">
              <a:solidFill>
                <a:schemeClr val="bg1"/>
              </a:solidFill>
              <a:effectLst>
                <a:outerShdw blurRad="38100" dist="38100" dir="2700000" algn="tl">
                  <a:srgbClr val="000000">
                    <a:alpha val="43137"/>
                  </a:srgbClr>
                </a:outerShdw>
              </a:effectLst>
            </a:endParaRPr>
          </a:p>
        </p:txBody>
      </p:sp>
      <p:sp>
        <p:nvSpPr>
          <p:cNvPr id="2" name="Rectangle 1"/>
          <p:cNvSpPr/>
          <p:nvPr/>
        </p:nvSpPr>
        <p:spPr>
          <a:xfrm>
            <a:off x="1676400" y="3810000"/>
            <a:ext cx="11353800" cy="4339650"/>
          </a:xfrm>
          <a:prstGeom prst="rect">
            <a:avLst/>
          </a:prstGeom>
        </p:spPr>
        <p:txBody>
          <a:bodyPr wrap="square">
            <a:spAutoFit/>
          </a:bodyPr>
          <a:lstStyle/>
          <a:p>
            <a:pPr marL="457200" lvl="0" indent="-457200">
              <a:buFont typeface="Arial" panose="020B0604020202020204" pitchFamily="34" charset="0"/>
              <a:buChar char="•"/>
            </a:pPr>
            <a:r>
              <a:rPr lang="en-US" sz="3200" b="1" dirty="0" smtClean="0">
                <a:solidFill>
                  <a:schemeClr val="bg1"/>
                </a:solidFill>
              </a:rPr>
              <a:t>Our BELIEFS define Who we are as a Church. </a:t>
            </a:r>
          </a:p>
          <a:p>
            <a:pPr marL="457200" lvl="0" indent="-457200">
              <a:buFont typeface="Arial" panose="020B0604020202020204" pitchFamily="34" charset="0"/>
              <a:buChar char="•"/>
            </a:pPr>
            <a:r>
              <a:rPr lang="en-US" sz="3200" b="1" dirty="0" smtClean="0">
                <a:solidFill>
                  <a:schemeClr val="bg1"/>
                </a:solidFill>
              </a:rPr>
              <a:t>Our STRATEGY defines our Purpose as a Church.</a:t>
            </a:r>
          </a:p>
          <a:p>
            <a:endParaRPr lang="en-US" sz="2000" b="1" dirty="0" smtClean="0">
              <a:solidFill>
                <a:schemeClr val="bg1"/>
              </a:solidFill>
            </a:endParaRPr>
          </a:p>
          <a:p>
            <a:r>
              <a:rPr lang="en-US" sz="3200" b="1" dirty="0" smtClean="0">
                <a:solidFill>
                  <a:schemeClr val="bg1"/>
                </a:solidFill>
                <a:effectLst>
                  <a:outerShdw blurRad="38100" dist="38100" dir="2700000" algn="tl">
                    <a:srgbClr val="000000">
                      <a:alpha val="43137"/>
                    </a:srgbClr>
                  </a:outerShdw>
                </a:effectLst>
              </a:rPr>
              <a:t>The Harvest Strategy starts with…</a:t>
            </a:r>
          </a:p>
          <a:p>
            <a:r>
              <a:rPr lang="en-US" sz="3200" b="1" dirty="0" smtClean="0">
                <a:solidFill>
                  <a:schemeClr val="bg1"/>
                </a:solidFill>
                <a:effectLst>
                  <a:outerShdw blurRad="38100" dist="38100" dir="2700000" algn="tl">
                    <a:srgbClr val="000000">
                      <a:alpha val="43137"/>
                    </a:srgbClr>
                  </a:outerShdw>
                </a:effectLst>
              </a:rPr>
              <a:t>The Great Commandment: </a:t>
            </a:r>
            <a:r>
              <a:rPr lang="en-US" sz="3200" b="1" i="1" dirty="0" smtClean="0">
                <a:solidFill>
                  <a:schemeClr val="bg1"/>
                </a:solidFill>
                <a:effectLst>
                  <a:outerShdw blurRad="38100" dist="38100" dir="2700000" algn="tl">
                    <a:srgbClr val="000000">
                      <a:alpha val="43137"/>
                    </a:srgbClr>
                  </a:outerShdw>
                </a:effectLst>
              </a:rPr>
              <a:t>“Jesus said, ‘Love the Lord your God with all your heart...soul...and mind.  This is the first and greatest commandment.  And the second is like it: Love your neighbor as yourself.  All the Law and Prophets hang on these two commandments.’”</a:t>
            </a:r>
            <a:r>
              <a:rPr lang="en-US" sz="3200" b="1" dirty="0" smtClean="0">
                <a:solidFill>
                  <a:schemeClr val="bg1"/>
                </a:solidFill>
                <a:effectLst>
                  <a:outerShdw blurRad="38100" dist="38100" dir="2700000" algn="tl">
                    <a:srgbClr val="000000">
                      <a:alpha val="43137"/>
                    </a:srgbClr>
                  </a:outerShdw>
                </a:effectLst>
              </a:rPr>
              <a:t>  Matt. 22:36-40</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92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107" b="4671"/>
          <a:stretch/>
        </p:blipFill>
        <p:spPr>
          <a:xfrm>
            <a:off x="-1" y="0"/>
            <a:ext cx="14652381" cy="8229600"/>
          </a:xfrm>
          <a:prstGeom prst="rect">
            <a:avLst/>
          </a:prstGeom>
        </p:spPr>
      </p:pic>
      <p:sp>
        <p:nvSpPr>
          <p:cNvPr id="7" name="Rectangle 6"/>
          <p:cNvSpPr/>
          <p:nvPr/>
        </p:nvSpPr>
        <p:spPr>
          <a:xfrm>
            <a:off x="669858" y="531435"/>
            <a:ext cx="5121342" cy="3354765"/>
          </a:xfrm>
          <a:prstGeom prst="rect">
            <a:avLst/>
          </a:prstGeom>
          <a:noFill/>
        </p:spPr>
        <p:txBody>
          <a:bodyPr wrap="square">
            <a:spAutoFit/>
          </a:bodyPr>
          <a:lstStyle/>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The Harvest</a:t>
            </a:r>
          </a:p>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Strategy</a:t>
            </a:r>
            <a:endParaRPr lang="en-US" sz="8000" dirty="0" smtClean="0">
              <a:solidFill>
                <a:schemeClr val="bg1"/>
              </a:solidFill>
              <a:effectLst>
                <a:outerShdw blurRad="38100" dist="38100" dir="2700000" algn="tl">
                  <a:srgbClr val="000000">
                    <a:alpha val="43137"/>
                  </a:srgbClr>
                </a:outerShdw>
              </a:effectLst>
              <a:latin typeface="ArtBrush" panose="020B0500000000000000" pitchFamily="34" charset="0"/>
            </a:endParaRPr>
          </a:p>
          <a:p>
            <a:r>
              <a:rPr lang="en-US" b="1" i="1" dirty="0" smtClean="0"/>
              <a:t> </a:t>
            </a:r>
            <a:endParaRPr lang="en-US" dirty="0" smtClean="0"/>
          </a:p>
          <a:p>
            <a:r>
              <a:rPr lang="en-US" dirty="0" smtClean="0"/>
              <a:t> </a:t>
            </a:r>
          </a:p>
        </p:txBody>
      </p:sp>
      <p:sp>
        <p:nvSpPr>
          <p:cNvPr id="9" name="Rectangle 8"/>
          <p:cNvSpPr/>
          <p:nvPr/>
        </p:nvSpPr>
        <p:spPr>
          <a:xfrm>
            <a:off x="8229600" y="762000"/>
            <a:ext cx="5791200" cy="1938992"/>
          </a:xfrm>
          <a:prstGeom prst="rect">
            <a:avLst/>
          </a:prstGeom>
        </p:spPr>
        <p:txBody>
          <a:bodyPr wrap="square">
            <a:spAutoFit/>
          </a:bodyPr>
          <a:lstStyle/>
          <a:p>
            <a:r>
              <a:rPr lang="en-US" sz="2400" i="1" dirty="0" smtClean="0">
                <a:solidFill>
                  <a:schemeClr val="bg1"/>
                </a:solidFill>
                <a:effectLst>
                  <a:outerShdw blurRad="38100" dist="38100" dir="2700000" algn="tl">
                    <a:srgbClr val="000000">
                      <a:alpha val="43137"/>
                    </a:srgbClr>
                  </a:outerShdw>
                </a:effectLst>
              </a:rPr>
              <a:t>Then he said to his disciples, "The harvest is plentiful, but the laborers are few, therefore pray earnestly to the Lord of the harvest to send out laborers into his harvest."  Matthew 9:37-38</a:t>
            </a:r>
            <a:endParaRPr lang="en-US" sz="240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1676400" y="3634800"/>
            <a:ext cx="11963400" cy="4031873"/>
          </a:xfrm>
          <a:prstGeom prst="rect">
            <a:avLst/>
          </a:prstGeom>
        </p:spPr>
        <p:txBody>
          <a:bodyPr wrap="square">
            <a:spAutoFit/>
          </a:bodyPr>
          <a:lstStyle/>
          <a:p>
            <a:r>
              <a:rPr lang="en-US" sz="3200" b="1" dirty="0" smtClean="0">
                <a:solidFill>
                  <a:schemeClr val="bg1"/>
                </a:solidFill>
                <a:effectLst>
                  <a:outerShdw blurRad="38100" dist="38100" dir="2700000" algn="tl">
                    <a:srgbClr val="000000">
                      <a:alpha val="43137"/>
                    </a:srgbClr>
                  </a:outerShdw>
                </a:effectLst>
              </a:rPr>
              <a:t>The Harvest Strategy starts with…</a:t>
            </a:r>
          </a:p>
          <a:p>
            <a:r>
              <a:rPr lang="en-US" sz="3200" b="1" dirty="0" smtClean="0">
                <a:solidFill>
                  <a:schemeClr val="bg1"/>
                </a:solidFill>
                <a:effectLst>
                  <a:outerShdw blurRad="38100" dist="38100" dir="2700000" algn="tl">
                    <a:srgbClr val="000000">
                      <a:alpha val="43137"/>
                    </a:srgbClr>
                  </a:outerShdw>
                </a:effectLst>
              </a:rPr>
              <a:t> </a:t>
            </a:r>
          </a:p>
          <a:p>
            <a:pPr marL="514350" indent="-514350">
              <a:buAutoNum type="arabicPeriod"/>
            </a:pPr>
            <a:r>
              <a:rPr lang="en-US" sz="3200" b="1" dirty="0" smtClean="0">
                <a:solidFill>
                  <a:schemeClr val="bg1"/>
                </a:solidFill>
                <a:effectLst>
                  <a:outerShdw blurRad="38100" dist="38100" dir="2700000" algn="tl">
                    <a:srgbClr val="000000">
                      <a:alpha val="43137"/>
                    </a:srgbClr>
                  </a:outerShdw>
                </a:effectLst>
              </a:rPr>
              <a:t>LOVE the Lord your God (The 1</a:t>
            </a:r>
            <a:r>
              <a:rPr lang="en-US" sz="3200" b="1" baseline="30000" dirty="0" smtClean="0">
                <a:solidFill>
                  <a:schemeClr val="bg1"/>
                </a:solidFill>
                <a:effectLst>
                  <a:outerShdw blurRad="38100" dist="38100" dir="2700000" algn="tl">
                    <a:srgbClr val="000000">
                      <a:alpha val="43137"/>
                    </a:srgbClr>
                  </a:outerShdw>
                </a:effectLst>
              </a:rPr>
              <a:t>st</a:t>
            </a:r>
            <a:r>
              <a:rPr lang="en-US" sz="3200" b="1" dirty="0" smtClean="0">
                <a:solidFill>
                  <a:schemeClr val="bg1"/>
                </a:solidFill>
                <a:effectLst>
                  <a:outerShdw blurRad="38100" dist="38100" dir="2700000" algn="tl">
                    <a:srgbClr val="000000">
                      <a:alpha val="43137"/>
                    </a:srgbClr>
                  </a:outerShdw>
                </a:effectLst>
              </a:rPr>
              <a:t> &amp; Greatest Commandment)    READ Deuteronomy 6:4-9 </a:t>
            </a:r>
          </a:p>
          <a:p>
            <a:r>
              <a:rPr lang="en-US" sz="3200" b="1" dirty="0" smtClean="0">
                <a:solidFill>
                  <a:schemeClr val="bg1"/>
                </a:solidFill>
                <a:effectLst>
                  <a:outerShdw blurRad="38100" dist="38100" dir="2700000" algn="tl">
                    <a:srgbClr val="000000">
                      <a:alpha val="43137"/>
                    </a:srgbClr>
                  </a:outerShdw>
                </a:effectLst>
              </a:rPr>
              <a:t> </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Because He is Worthy.  This is where the word WORSHIP comes from. Worship is not a means to an end but is the end!</a:t>
            </a:r>
          </a:p>
          <a:p>
            <a:pPr marL="457200" lvl="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Because He First loved us.</a:t>
            </a:r>
            <a:endParaRPr lang="en-US" sz="3200"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569615"/>
            <a:ext cx="10668000" cy="71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92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107" b="4671"/>
          <a:stretch/>
        </p:blipFill>
        <p:spPr>
          <a:xfrm>
            <a:off x="-1" y="0"/>
            <a:ext cx="14652381" cy="8229600"/>
          </a:xfrm>
          <a:prstGeom prst="rect">
            <a:avLst/>
          </a:prstGeom>
        </p:spPr>
      </p:pic>
      <p:sp>
        <p:nvSpPr>
          <p:cNvPr id="7" name="Rectangle 6"/>
          <p:cNvSpPr/>
          <p:nvPr/>
        </p:nvSpPr>
        <p:spPr>
          <a:xfrm>
            <a:off x="669858" y="531435"/>
            <a:ext cx="5121342" cy="3354765"/>
          </a:xfrm>
          <a:prstGeom prst="rect">
            <a:avLst/>
          </a:prstGeom>
          <a:noFill/>
        </p:spPr>
        <p:txBody>
          <a:bodyPr wrap="square">
            <a:spAutoFit/>
          </a:bodyPr>
          <a:lstStyle/>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The Harvest</a:t>
            </a:r>
          </a:p>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Strategy</a:t>
            </a:r>
            <a:endParaRPr lang="en-US" sz="8000" dirty="0" smtClean="0">
              <a:solidFill>
                <a:schemeClr val="bg1"/>
              </a:solidFill>
              <a:effectLst>
                <a:outerShdw blurRad="38100" dist="38100" dir="2700000" algn="tl">
                  <a:srgbClr val="000000">
                    <a:alpha val="43137"/>
                  </a:srgbClr>
                </a:outerShdw>
              </a:effectLst>
              <a:latin typeface="ArtBrush" panose="020B0500000000000000" pitchFamily="34" charset="0"/>
            </a:endParaRPr>
          </a:p>
          <a:p>
            <a:r>
              <a:rPr lang="en-US" b="1" i="1" dirty="0" smtClean="0"/>
              <a:t> </a:t>
            </a:r>
            <a:endParaRPr lang="en-US" dirty="0" smtClean="0"/>
          </a:p>
          <a:p>
            <a:r>
              <a:rPr lang="en-US" dirty="0" smtClean="0"/>
              <a:t> </a:t>
            </a:r>
          </a:p>
        </p:txBody>
      </p:sp>
      <p:sp>
        <p:nvSpPr>
          <p:cNvPr id="9" name="Rectangle 8"/>
          <p:cNvSpPr/>
          <p:nvPr/>
        </p:nvSpPr>
        <p:spPr>
          <a:xfrm>
            <a:off x="8229600" y="762000"/>
            <a:ext cx="5791200" cy="1938992"/>
          </a:xfrm>
          <a:prstGeom prst="rect">
            <a:avLst/>
          </a:prstGeom>
        </p:spPr>
        <p:txBody>
          <a:bodyPr wrap="square">
            <a:spAutoFit/>
          </a:bodyPr>
          <a:lstStyle/>
          <a:p>
            <a:r>
              <a:rPr lang="en-US" sz="2400" i="1" dirty="0" smtClean="0">
                <a:solidFill>
                  <a:schemeClr val="bg1"/>
                </a:solidFill>
                <a:effectLst>
                  <a:outerShdw blurRad="38100" dist="38100" dir="2700000" algn="tl">
                    <a:srgbClr val="000000">
                      <a:alpha val="43137"/>
                    </a:srgbClr>
                  </a:outerShdw>
                </a:effectLst>
              </a:rPr>
              <a:t>Then he said to his disciples, "The harvest is plentiful, but the laborers are few, therefore pray earnestly to the Lord of the harvest to send out laborers into his harvest."  Matthew 9:37-38</a:t>
            </a:r>
            <a:endParaRPr lang="en-US" sz="240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1676400" y="3634800"/>
            <a:ext cx="11963400" cy="4524315"/>
          </a:xfrm>
          <a:prstGeom prst="rect">
            <a:avLst/>
          </a:prstGeom>
        </p:spPr>
        <p:txBody>
          <a:bodyPr wrap="square">
            <a:spAutoFit/>
          </a:bodyPr>
          <a:lstStyle/>
          <a:p>
            <a:r>
              <a:rPr lang="en-US" sz="3200" b="1" dirty="0" smtClean="0">
                <a:solidFill>
                  <a:schemeClr val="bg1"/>
                </a:solidFill>
              </a:rPr>
              <a:t>The Harvest Strategy starts with…</a:t>
            </a:r>
          </a:p>
          <a:p>
            <a:r>
              <a:rPr lang="en-US" sz="3200" b="1" dirty="0" smtClean="0">
                <a:solidFill>
                  <a:schemeClr val="bg1"/>
                </a:solidFill>
              </a:rPr>
              <a:t> 2. Love your neighbor (The 2nd Commandment)</a:t>
            </a:r>
            <a:endParaRPr lang="en-US" sz="3200" dirty="0" smtClean="0">
              <a:solidFill>
                <a:schemeClr val="bg1"/>
              </a:solidFill>
            </a:endParaRPr>
          </a:p>
          <a:p>
            <a:r>
              <a:rPr lang="en-US" sz="3200" dirty="0" smtClean="0">
                <a:solidFill>
                  <a:schemeClr val="bg1"/>
                </a:solidFill>
              </a:rPr>
              <a:t>READ Leviticus 19:18  </a:t>
            </a:r>
          </a:p>
          <a:p>
            <a:pPr marL="457200" lvl="0" indent="-457200">
              <a:buFont typeface="Arial" panose="020B0604020202020204" pitchFamily="34" charset="0"/>
              <a:buChar char="•"/>
            </a:pPr>
            <a:r>
              <a:rPr lang="en-US" sz="3200" b="1" dirty="0" smtClean="0">
                <a:solidFill>
                  <a:schemeClr val="bg1"/>
                </a:solidFill>
              </a:rPr>
              <a:t>Its Always BEEN the strategy.</a:t>
            </a:r>
            <a:endParaRPr lang="en-US" sz="3200" dirty="0" smtClean="0">
              <a:solidFill>
                <a:schemeClr val="bg1"/>
              </a:solidFill>
            </a:endParaRPr>
          </a:p>
          <a:p>
            <a:r>
              <a:rPr lang="en-US" sz="3200" dirty="0" smtClean="0">
                <a:solidFill>
                  <a:schemeClr val="bg1"/>
                </a:solidFill>
              </a:rPr>
              <a:t>READ Matthew 7:12</a:t>
            </a:r>
          </a:p>
          <a:p>
            <a:pPr marL="457200" lvl="0" indent="-457200">
              <a:buFont typeface="Arial" panose="020B0604020202020204" pitchFamily="34" charset="0"/>
              <a:buChar char="•"/>
            </a:pPr>
            <a:r>
              <a:rPr lang="en-US" sz="3200" b="1" dirty="0" smtClean="0">
                <a:solidFill>
                  <a:schemeClr val="bg1"/>
                </a:solidFill>
              </a:rPr>
              <a:t>Its the best way to Summarize the Bible.</a:t>
            </a:r>
            <a:endParaRPr lang="en-US" sz="3200" dirty="0" smtClean="0">
              <a:solidFill>
                <a:schemeClr val="bg1"/>
              </a:solidFill>
            </a:endParaRPr>
          </a:p>
          <a:p>
            <a:r>
              <a:rPr lang="en-US" sz="3200" dirty="0" smtClean="0">
                <a:solidFill>
                  <a:schemeClr val="bg1"/>
                </a:solidFill>
              </a:rPr>
              <a:t>READ I Corinthians 13:1-8. </a:t>
            </a:r>
          </a:p>
          <a:p>
            <a:pPr marL="457200" lvl="0" indent="-457200">
              <a:buFont typeface="Arial" panose="020B0604020202020204" pitchFamily="34" charset="0"/>
              <a:buChar char="•"/>
            </a:pPr>
            <a:r>
              <a:rPr lang="en-US" sz="3200" b="1" dirty="0" smtClean="0">
                <a:solidFill>
                  <a:schemeClr val="bg1"/>
                </a:solidFill>
              </a:rPr>
              <a:t>It is the only way to have a Believable Ministry                                       (Ministry =  Loving People).</a:t>
            </a:r>
            <a:endParaRPr lang="en-US" sz="3200" dirty="0" smtClean="0">
              <a:solidFill>
                <a:schemeClr val="bg1"/>
              </a:solidFill>
            </a:endParaRPr>
          </a:p>
        </p:txBody>
      </p:sp>
    </p:spTree>
    <p:extLst>
      <p:ext uri="{BB962C8B-B14F-4D97-AF65-F5344CB8AC3E}">
        <p14:creationId xmlns:p14="http://schemas.microsoft.com/office/powerpoint/2010/main" val="180429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107" b="4671"/>
          <a:stretch/>
        </p:blipFill>
        <p:spPr>
          <a:xfrm>
            <a:off x="-21981" y="0"/>
            <a:ext cx="14652381" cy="8229600"/>
          </a:xfrm>
          <a:prstGeom prst="rect">
            <a:avLst/>
          </a:prstGeom>
        </p:spPr>
      </p:pic>
      <p:sp>
        <p:nvSpPr>
          <p:cNvPr id="7" name="Rectangle 6"/>
          <p:cNvSpPr/>
          <p:nvPr/>
        </p:nvSpPr>
        <p:spPr>
          <a:xfrm>
            <a:off x="669858" y="531435"/>
            <a:ext cx="5121342" cy="3354765"/>
          </a:xfrm>
          <a:prstGeom prst="rect">
            <a:avLst/>
          </a:prstGeom>
          <a:noFill/>
        </p:spPr>
        <p:txBody>
          <a:bodyPr wrap="square">
            <a:spAutoFit/>
          </a:bodyPr>
          <a:lstStyle/>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The Harvest</a:t>
            </a:r>
          </a:p>
          <a:p>
            <a:r>
              <a:rPr lang="en-US" sz="8000" b="1" dirty="0" smtClean="0">
                <a:solidFill>
                  <a:schemeClr val="bg1"/>
                </a:solidFill>
                <a:effectLst>
                  <a:outerShdw blurRad="38100" dist="38100" dir="2700000" algn="tl">
                    <a:srgbClr val="000000">
                      <a:alpha val="43137"/>
                    </a:srgbClr>
                  </a:outerShdw>
                </a:effectLst>
                <a:latin typeface="ArtBrush" panose="020B0500000000000000" pitchFamily="34" charset="0"/>
              </a:rPr>
              <a:t>Strategy</a:t>
            </a:r>
            <a:endParaRPr lang="en-US" sz="8000" dirty="0" smtClean="0">
              <a:solidFill>
                <a:schemeClr val="bg1"/>
              </a:solidFill>
              <a:effectLst>
                <a:outerShdw blurRad="38100" dist="38100" dir="2700000" algn="tl">
                  <a:srgbClr val="000000">
                    <a:alpha val="43137"/>
                  </a:srgbClr>
                </a:outerShdw>
              </a:effectLst>
              <a:latin typeface="ArtBrush" panose="020B0500000000000000" pitchFamily="34" charset="0"/>
            </a:endParaRPr>
          </a:p>
          <a:p>
            <a:r>
              <a:rPr lang="en-US" b="1" i="1" dirty="0" smtClean="0"/>
              <a:t> </a:t>
            </a:r>
            <a:endParaRPr lang="en-US" dirty="0" smtClean="0"/>
          </a:p>
          <a:p>
            <a:r>
              <a:rPr lang="en-US" dirty="0" smtClean="0"/>
              <a:t> </a:t>
            </a:r>
          </a:p>
        </p:txBody>
      </p:sp>
      <p:sp>
        <p:nvSpPr>
          <p:cNvPr id="6" name="Rectangle 5"/>
          <p:cNvSpPr/>
          <p:nvPr/>
        </p:nvSpPr>
        <p:spPr>
          <a:xfrm>
            <a:off x="2667000" y="4722435"/>
            <a:ext cx="9448800" cy="3354765"/>
          </a:xfrm>
          <a:prstGeom prst="rect">
            <a:avLst/>
          </a:prstGeom>
          <a:noFill/>
        </p:spPr>
        <p:txBody>
          <a:bodyPr wrap="square">
            <a:spAutoFit/>
          </a:bodyPr>
          <a:lstStyle/>
          <a:p>
            <a:pPr algn="ctr"/>
            <a:r>
              <a:rPr lang="en-US" sz="8000" dirty="0" smtClean="0">
                <a:solidFill>
                  <a:schemeClr val="accent1">
                    <a:lumMod val="50000"/>
                  </a:schemeClr>
                </a:solidFill>
                <a:effectLst>
                  <a:outerShdw blurRad="38100" dist="38100" dir="2700000" algn="tl">
                    <a:srgbClr val="000000">
                      <a:alpha val="43137"/>
                    </a:srgbClr>
                  </a:outerShdw>
                </a:effectLst>
                <a:latin typeface="ArtBrush" panose="020B0500000000000000" pitchFamily="34" charset="0"/>
              </a:rPr>
              <a:t>Congregational Meeting</a:t>
            </a:r>
          </a:p>
          <a:p>
            <a:pPr algn="ctr"/>
            <a:r>
              <a:rPr lang="en-US" sz="8000" dirty="0" smtClean="0">
                <a:solidFill>
                  <a:schemeClr val="accent1">
                    <a:lumMod val="50000"/>
                  </a:schemeClr>
                </a:solidFill>
                <a:effectLst>
                  <a:outerShdw blurRad="38100" dist="38100" dir="2700000" algn="tl">
                    <a:srgbClr val="000000">
                      <a:alpha val="43137"/>
                    </a:srgbClr>
                  </a:outerShdw>
                </a:effectLst>
                <a:latin typeface="ArtBrush" panose="020B0500000000000000" pitchFamily="34" charset="0"/>
              </a:rPr>
              <a:t>Tonight at 5:30PM</a:t>
            </a:r>
          </a:p>
          <a:p>
            <a:r>
              <a:rPr lang="en-US" b="1" i="1" dirty="0" smtClean="0"/>
              <a:t> </a:t>
            </a:r>
            <a:endParaRPr lang="en-US" dirty="0" smtClean="0"/>
          </a:p>
          <a:p>
            <a:r>
              <a:rPr lang="en-US" dirty="0" smtClean="0"/>
              <a:t> </a:t>
            </a:r>
          </a:p>
        </p:txBody>
      </p:sp>
    </p:spTree>
    <p:extLst>
      <p:ext uri="{BB962C8B-B14F-4D97-AF65-F5344CB8AC3E}">
        <p14:creationId xmlns:p14="http://schemas.microsoft.com/office/powerpoint/2010/main" val="750626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296</Words>
  <Application>Microsoft Office PowerPoint</Application>
  <PresentationFormat>Custom</PresentationFormat>
  <Paragraphs>61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Horne</dc:creator>
  <cp:lastModifiedBy>John Horne</cp:lastModifiedBy>
  <cp:revision>10</cp:revision>
  <dcterms:created xsi:type="dcterms:W3CDTF">2015-02-15T00:29:31Z</dcterms:created>
  <dcterms:modified xsi:type="dcterms:W3CDTF">2015-02-15T18:18:08Z</dcterms:modified>
</cp:coreProperties>
</file>