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9" r:id="rId3"/>
    <p:sldId id="293" r:id="rId4"/>
    <p:sldId id="289" r:id="rId5"/>
    <p:sldId id="294" r:id="rId6"/>
    <p:sldId id="295" r:id="rId7"/>
    <p:sldId id="288" r:id="rId8"/>
    <p:sldId id="290" r:id="rId9"/>
    <p:sldId id="291" r:id="rId10"/>
    <p:sldId id="296" r:id="rId11"/>
    <p:sldId id="292" r:id="rId12"/>
  </p:sldIdLst>
  <p:sldSz cx="9144000" cy="5143500" type="screen16x9"/>
  <p:notesSz cx="6858000" cy="9144000"/>
  <p:defaultTextStyle>
    <a:defPPr>
      <a:defRPr lang="en-US"/>
    </a:defPPr>
    <a:lvl1pPr marL="0" algn="l" defTabSz="816388" rtl="0" eaLnBrk="1" latinLnBrk="0" hangingPunct="1">
      <a:defRPr sz="1600" kern="1200">
        <a:solidFill>
          <a:schemeClr val="tx1"/>
        </a:solidFill>
        <a:latin typeface="+mn-lt"/>
        <a:ea typeface="+mn-ea"/>
        <a:cs typeface="+mn-cs"/>
      </a:defRPr>
    </a:lvl1pPr>
    <a:lvl2pPr marL="408194" algn="l" defTabSz="816388" rtl="0" eaLnBrk="1" latinLnBrk="0" hangingPunct="1">
      <a:defRPr sz="1600" kern="1200">
        <a:solidFill>
          <a:schemeClr val="tx1"/>
        </a:solidFill>
        <a:latin typeface="+mn-lt"/>
        <a:ea typeface="+mn-ea"/>
        <a:cs typeface="+mn-cs"/>
      </a:defRPr>
    </a:lvl2pPr>
    <a:lvl3pPr marL="816388" algn="l" defTabSz="816388" rtl="0" eaLnBrk="1" latinLnBrk="0" hangingPunct="1">
      <a:defRPr sz="1600" kern="1200">
        <a:solidFill>
          <a:schemeClr val="tx1"/>
        </a:solidFill>
        <a:latin typeface="+mn-lt"/>
        <a:ea typeface="+mn-ea"/>
        <a:cs typeface="+mn-cs"/>
      </a:defRPr>
    </a:lvl3pPr>
    <a:lvl4pPr marL="1224582" algn="l" defTabSz="816388" rtl="0" eaLnBrk="1" latinLnBrk="0" hangingPunct="1">
      <a:defRPr sz="1600" kern="1200">
        <a:solidFill>
          <a:schemeClr val="tx1"/>
        </a:solidFill>
        <a:latin typeface="+mn-lt"/>
        <a:ea typeface="+mn-ea"/>
        <a:cs typeface="+mn-cs"/>
      </a:defRPr>
    </a:lvl4pPr>
    <a:lvl5pPr marL="1632776" algn="l" defTabSz="816388" rtl="0" eaLnBrk="1" latinLnBrk="0" hangingPunct="1">
      <a:defRPr sz="1600" kern="1200">
        <a:solidFill>
          <a:schemeClr val="tx1"/>
        </a:solidFill>
        <a:latin typeface="+mn-lt"/>
        <a:ea typeface="+mn-ea"/>
        <a:cs typeface="+mn-cs"/>
      </a:defRPr>
    </a:lvl5pPr>
    <a:lvl6pPr marL="2040969" algn="l" defTabSz="816388" rtl="0" eaLnBrk="1" latinLnBrk="0" hangingPunct="1">
      <a:defRPr sz="1600" kern="1200">
        <a:solidFill>
          <a:schemeClr val="tx1"/>
        </a:solidFill>
        <a:latin typeface="+mn-lt"/>
        <a:ea typeface="+mn-ea"/>
        <a:cs typeface="+mn-cs"/>
      </a:defRPr>
    </a:lvl6pPr>
    <a:lvl7pPr marL="2449163" algn="l" defTabSz="816388" rtl="0" eaLnBrk="1" latinLnBrk="0" hangingPunct="1">
      <a:defRPr sz="1600" kern="1200">
        <a:solidFill>
          <a:schemeClr val="tx1"/>
        </a:solidFill>
        <a:latin typeface="+mn-lt"/>
        <a:ea typeface="+mn-ea"/>
        <a:cs typeface="+mn-cs"/>
      </a:defRPr>
    </a:lvl7pPr>
    <a:lvl8pPr marL="2857357" algn="l" defTabSz="816388" rtl="0" eaLnBrk="1" latinLnBrk="0" hangingPunct="1">
      <a:defRPr sz="1600" kern="1200">
        <a:solidFill>
          <a:schemeClr val="tx1"/>
        </a:solidFill>
        <a:latin typeface="+mn-lt"/>
        <a:ea typeface="+mn-ea"/>
        <a:cs typeface="+mn-cs"/>
      </a:defRPr>
    </a:lvl8pPr>
    <a:lvl9pPr marL="3265551" algn="l" defTabSz="816388" rtl="0" eaLnBrk="1" latinLnBrk="0" hangingPunct="1">
      <a:defRPr sz="1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C2D3E8"/>
    <a:srgbClr val="29252F"/>
    <a:srgbClr val="000066"/>
    <a:srgbClr val="D2D6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80" d="100"/>
          <a:sy n="80" d="100"/>
        </p:scale>
        <p:origin x="-1920" y="-608"/>
      </p:cViewPr>
      <p:guideLst>
        <p:guide orient="horz" pos="228"/>
        <p:guide pos="22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DD9F6F-0244-EE4B-83B0-3649BB687A34}" type="datetimeFigureOut">
              <a:rPr lang="en-US" smtClean="0"/>
              <a:t>5/3/15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6F04F0-5C92-3D46-BF18-2305114A7AC8}" type="slidenum">
              <a:rPr lang="en-US" smtClean="0"/>
              <a:t>‹#›</a:t>
            </a:fld>
            <a:endParaRPr lang="en-US"/>
          </a:p>
        </p:txBody>
      </p:sp>
    </p:spTree>
    <p:extLst>
      <p:ext uri="{BB962C8B-B14F-4D97-AF65-F5344CB8AC3E}">
        <p14:creationId xmlns:p14="http://schemas.microsoft.com/office/powerpoint/2010/main" val="183762971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6F04F0-5C92-3D46-BF18-2305114A7AC8}" type="slidenum">
              <a:rPr lang="en-US" smtClean="0"/>
              <a:t>2</a:t>
            </a:fld>
            <a:endParaRPr lang="en-US"/>
          </a:p>
        </p:txBody>
      </p:sp>
    </p:spTree>
    <p:extLst>
      <p:ext uri="{BB962C8B-B14F-4D97-AF65-F5344CB8AC3E}">
        <p14:creationId xmlns:p14="http://schemas.microsoft.com/office/powerpoint/2010/main" val="26319032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6F04F0-5C92-3D46-BF18-2305114A7AC8}" type="slidenum">
              <a:rPr lang="en-US" smtClean="0"/>
              <a:t>11</a:t>
            </a:fld>
            <a:endParaRPr lang="en-US"/>
          </a:p>
        </p:txBody>
      </p:sp>
    </p:spTree>
    <p:extLst>
      <p:ext uri="{BB962C8B-B14F-4D97-AF65-F5344CB8AC3E}">
        <p14:creationId xmlns:p14="http://schemas.microsoft.com/office/powerpoint/2010/main" val="2631903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6F04F0-5C92-3D46-BF18-2305114A7AC8}" type="slidenum">
              <a:rPr lang="en-US" smtClean="0"/>
              <a:t>3</a:t>
            </a:fld>
            <a:endParaRPr lang="en-US"/>
          </a:p>
        </p:txBody>
      </p:sp>
    </p:spTree>
    <p:extLst>
      <p:ext uri="{BB962C8B-B14F-4D97-AF65-F5344CB8AC3E}">
        <p14:creationId xmlns:p14="http://schemas.microsoft.com/office/powerpoint/2010/main" val="2631903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6F04F0-5C92-3D46-BF18-2305114A7AC8}" type="slidenum">
              <a:rPr lang="en-US" smtClean="0"/>
              <a:t>4</a:t>
            </a:fld>
            <a:endParaRPr lang="en-US"/>
          </a:p>
        </p:txBody>
      </p:sp>
    </p:spTree>
    <p:extLst>
      <p:ext uri="{BB962C8B-B14F-4D97-AF65-F5344CB8AC3E}">
        <p14:creationId xmlns:p14="http://schemas.microsoft.com/office/powerpoint/2010/main" val="2631903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6F04F0-5C92-3D46-BF18-2305114A7AC8}" type="slidenum">
              <a:rPr lang="en-US" smtClean="0"/>
              <a:t>5</a:t>
            </a:fld>
            <a:endParaRPr lang="en-US"/>
          </a:p>
        </p:txBody>
      </p:sp>
    </p:spTree>
    <p:extLst>
      <p:ext uri="{BB962C8B-B14F-4D97-AF65-F5344CB8AC3E}">
        <p14:creationId xmlns:p14="http://schemas.microsoft.com/office/powerpoint/2010/main" val="2631903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6F04F0-5C92-3D46-BF18-2305114A7AC8}" type="slidenum">
              <a:rPr lang="en-US" smtClean="0"/>
              <a:t>6</a:t>
            </a:fld>
            <a:endParaRPr lang="en-US"/>
          </a:p>
        </p:txBody>
      </p:sp>
    </p:spTree>
    <p:extLst>
      <p:ext uri="{BB962C8B-B14F-4D97-AF65-F5344CB8AC3E}">
        <p14:creationId xmlns:p14="http://schemas.microsoft.com/office/powerpoint/2010/main" val="2631903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6F04F0-5C92-3D46-BF18-2305114A7AC8}" type="slidenum">
              <a:rPr lang="en-US" smtClean="0"/>
              <a:t>7</a:t>
            </a:fld>
            <a:endParaRPr lang="en-US"/>
          </a:p>
        </p:txBody>
      </p:sp>
    </p:spTree>
    <p:extLst>
      <p:ext uri="{BB962C8B-B14F-4D97-AF65-F5344CB8AC3E}">
        <p14:creationId xmlns:p14="http://schemas.microsoft.com/office/powerpoint/2010/main" val="2631903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6F04F0-5C92-3D46-BF18-2305114A7AC8}" type="slidenum">
              <a:rPr lang="en-US" smtClean="0"/>
              <a:t>8</a:t>
            </a:fld>
            <a:endParaRPr lang="en-US"/>
          </a:p>
        </p:txBody>
      </p:sp>
    </p:spTree>
    <p:extLst>
      <p:ext uri="{BB962C8B-B14F-4D97-AF65-F5344CB8AC3E}">
        <p14:creationId xmlns:p14="http://schemas.microsoft.com/office/powerpoint/2010/main" val="26319032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6F04F0-5C92-3D46-BF18-2305114A7AC8}" type="slidenum">
              <a:rPr lang="en-US" smtClean="0"/>
              <a:t>9</a:t>
            </a:fld>
            <a:endParaRPr lang="en-US"/>
          </a:p>
        </p:txBody>
      </p:sp>
    </p:spTree>
    <p:extLst>
      <p:ext uri="{BB962C8B-B14F-4D97-AF65-F5344CB8AC3E}">
        <p14:creationId xmlns:p14="http://schemas.microsoft.com/office/powerpoint/2010/main" val="2631903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6F04F0-5C92-3D46-BF18-2305114A7AC8}" type="slidenum">
              <a:rPr lang="en-US" smtClean="0"/>
              <a:t>10</a:t>
            </a:fld>
            <a:endParaRPr lang="en-US"/>
          </a:p>
        </p:txBody>
      </p:sp>
    </p:spTree>
    <p:extLst>
      <p:ext uri="{BB962C8B-B14F-4D97-AF65-F5344CB8AC3E}">
        <p14:creationId xmlns:p14="http://schemas.microsoft.com/office/powerpoint/2010/main" val="2631903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08194" indent="0" algn="ctr">
              <a:buNone/>
              <a:defRPr>
                <a:solidFill>
                  <a:schemeClr val="tx1">
                    <a:tint val="75000"/>
                  </a:schemeClr>
                </a:solidFill>
              </a:defRPr>
            </a:lvl2pPr>
            <a:lvl3pPr marL="816388" indent="0" algn="ctr">
              <a:buNone/>
              <a:defRPr>
                <a:solidFill>
                  <a:schemeClr val="tx1">
                    <a:tint val="75000"/>
                  </a:schemeClr>
                </a:solidFill>
              </a:defRPr>
            </a:lvl3pPr>
            <a:lvl4pPr marL="1224582" indent="0" algn="ctr">
              <a:buNone/>
              <a:defRPr>
                <a:solidFill>
                  <a:schemeClr val="tx1">
                    <a:tint val="75000"/>
                  </a:schemeClr>
                </a:solidFill>
              </a:defRPr>
            </a:lvl4pPr>
            <a:lvl5pPr marL="1632776" indent="0" algn="ctr">
              <a:buNone/>
              <a:defRPr>
                <a:solidFill>
                  <a:schemeClr val="tx1">
                    <a:tint val="75000"/>
                  </a:schemeClr>
                </a:solidFill>
              </a:defRPr>
            </a:lvl5pPr>
            <a:lvl6pPr marL="2040969" indent="0" algn="ctr">
              <a:buNone/>
              <a:defRPr>
                <a:solidFill>
                  <a:schemeClr val="tx1">
                    <a:tint val="75000"/>
                  </a:schemeClr>
                </a:solidFill>
              </a:defRPr>
            </a:lvl6pPr>
            <a:lvl7pPr marL="2449163" indent="0" algn="ctr">
              <a:buNone/>
              <a:defRPr>
                <a:solidFill>
                  <a:schemeClr val="tx1">
                    <a:tint val="75000"/>
                  </a:schemeClr>
                </a:solidFill>
              </a:defRPr>
            </a:lvl7pPr>
            <a:lvl8pPr marL="2857357" indent="0" algn="ctr">
              <a:buNone/>
              <a:defRPr>
                <a:solidFill>
                  <a:schemeClr val="tx1">
                    <a:tint val="75000"/>
                  </a:schemeClr>
                </a:solidFill>
              </a:defRPr>
            </a:lvl8pPr>
            <a:lvl9pPr marL="326555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0AE489-6AEB-44F4-9C7C-EB44B25B720D}" type="datetimeFigureOut">
              <a:rPr lang="en-US" smtClean="0"/>
              <a:t>5/3/15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4381D-8834-4588-B000-EFD81A289BE8}" type="slidenum">
              <a:rPr lang="en-US" smtClean="0"/>
              <a:t>‹#›</a:t>
            </a:fld>
            <a:endParaRPr lang="en-US"/>
          </a:p>
        </p:txBody>
      </p:sp>
    </p:spTree>
    <p:extLst>
      <p:ext uri="{BB962C8B-B14F-4D97-AF65-F5344CB8AC3E}">
        <p14:creationId xmlns:p14="http://schemas.microsoft.com/office/powerpoint/2010/main" val="3809472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0AE489-6AEB-44F4-9C7C-EB44B25B720D}" type="datetimeFigureOut">
              <a:rPr lang="en-US" smtClean="0"/>
              <a:t>5/3/15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4381D-8834-4588-B000-EFD81A289BE8}" type="slidenum">
              <a:rPr lang="en-US" smtClean="0"/>
              <a:t>‹#›</a:t>
            </a:fld>
            <a:endParaRPr lang="en-US"/>
          </a:p>
        </p:txBody>
      </p:sp>
    </p:spTree>
    <p:extLst>
      <p:ext uri="{BB962C8B-B14F-4D97-AF65-F5344CB8AC3E}">
        <p14:creationId xmlns:p14="http://schemas.microsoft.com/office/powerpoint/2010/main" val="864476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675" y="247650"/>
            <a:ext cx="3290888" cy="526613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839" y="247650"/>
            <a:ext cx="9723437" cy="526613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0AE489-6AEB-44F4-9C7C-EB44B25B720D}" type="datetimeFigureOut">
              <a:rPr lang="en-US" smtClean="0"/>
              <a:t>5/3/15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4381D-8834-4588-B000-EFD81A289BE8}" type="slidenum">
              <a:rPr lang="en-US" smtClean="0"/>
              <a:t>‹#›</a:t>
            </a:fld>
            <a:endParaRPr lang="en-US"/>
          </a:p>
        </p:txBody>
      </p:sp>
    </p:spTree>
    <p:extLst>
      <p:ext uri="{BB962C8B-B14F-4D97-AF65-F5344CB8AC3E}">
        <p14:creationId xmlns:p14="http://schemas.microsoft.com/office/powerpoint/2010/main" val="2398431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0AE489-6AEB-44F4-9C7C-EB44B25B720D}" type="datetimeFigureOut">
              <a:rPr lang="en-US" smtClean="0"/>
              <a:t>5/3/15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4381D-8834-4588-B000-EFD81A289BE8}" type="slidenum">
              <a:rPr lang="en-US" smtClean="0"/>
              <a:t>‹#›</a:t>
            </a:fld>
            <a:endParaRPr lang="en-US"/>
          </a:p>
        </p:txBody>
      </p:sp>
    </p:spTree>
    <p:extLst>
      <p:ext uri="{BB962C8B-B14F-4D97-AF65-F5344CB8AC3E}">
        <p14:creationId xmlns:p14="http://schemas.microsoft.com/office/powerpoint/2010/main" val="1693645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800">
                <a:solidFill>
                  <a:schemeClr val="tx1">
                    <a:tint val="75000"/>
                  </a:schemeClr>
                </a:solidFill>
              </a:defRPr>
            </a:lvl1pPr>
            <a:lvl2pPr marL="408194" indent="0">
              <a:buNone/>
              <a:defRPr sz="1600">
                <a:solidFill>
                  <a:schemeClr val="tx1">
                    <a:tint val="75000"/>
                  </a:schemeClr>
                </a:solidFill>
              </a:defRPr>
            </a:lvl2pPr>
            <a:lvl3pPr marL="816388" indent="0">
              <a:buNone/>
              <a:defRPr sz="1400">
                <a:solidFill>
                  <a:schemeClr val="tx1">
                    <a:tint val="75000"/>
                  </a:schemeClr>
                </a:solidFill>
              </a:defRPr>
            </a:lvl3pPr>
            <a:lvl4pPr marL="1224582" indent="0">
              <a:buNone/>
              <a:defRPr sz="1300">
                <a:solidFill>
                  <a:schemeClr val="tx1">
                    <a:tint val="75000"/>
                  </a:schemeClr>
                </a:solidFill>
              </a:defRPr>
            </a:lvl4pPr>
            <a:lvl5pPr marL="1632776" indent="0">
              <a:buNone/>
              <a:defRPr sz="1300">
                <a:solidFill>
                  <a:schemeClr val="tx1">
                    <a:tint val="75000"/>
                  </a:schemeClr>
                </a:solidFill>
              </a:defRPr>
            </a:lvl5pPr>
            <a:lvl6pPr marL="2040969" indent="0">
              <a:buNone/>
              <a:defRPr sz="1300">
                <a:solidFill>
                  <a:schemeClr val="tx1">
                    <a:tint val="75000"/>
                  </a:schemeClr>
                </a:solidFill>
              </a:defRPr>
            </a:lvl6pPr>
            <a:lvl7pPr marL="2449163" indent="0">
              <a:buNone/>
              <a:defRPr sz="1300">
                <a:solidFill>
                  <a:schemeClr val="tx1">
                    <a:tint val="75000"/>
                  </a:schemeClr>
                </a:solidFill>
              </a:defRPr>
            </a:lvl7pPr>
            <a:lvl8pPr marL="2857357" indent="0">
              <a:buNone/>
              <a:defRPr sz="1300">
                <a:solidFill>
                  <a:schemeClr val="tx1">
                    <a:tint val="75000"/>
                  </a:schemeClr>
                </a:solidFill>
              </a:defRPr>
            </a:lvl8pPr>
            <a:lvl9pPr marL="3265551" indent="0">
              <a:buNone/>
              <a:defRPr sz="1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0AE489-6AEB-44F4-9C7C-EB44B25B720D}" type="datetimeFigureOut">
              <a:rPr lang="en-US" smtClean="0"/>
              <a:t>5/3/15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4381D-8834-4588-B000-EFD81A289BE8}" type="slidenum">
              <a:rPr lang="en-US" smtClean="0"/>
              <a:t>‹#›</a:t>
            </a:fld>
            <a:endParaRPr lang="en-US"/>
          </a:p>
        </p:txBody>
      </p:sp>
    </p:spTree>
    <p:extLst>
      <p:ext uri="{BB962C8B-B14F-4D97-AF65-F5344CB8AC3E}">
        <p14:creationId xmlns:p14="http://schemas.microsoft.com/office/powerpoint/2010/main" val="1586823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838" y="1440656"/>
            <a:ext cx="6507162" cy="4073129"/>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391401" y="1440656"/>
            <a:ext cx="6507163" cy="4073129"/>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0AE489-6AEB-44F4-9C7C-EB44B25B720D}" type="datetimeFigureOut">
              <a:rPr lang="en-US" smtClean="0"/>
              <a:t>5/3/15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4381D-8834-4588-B000-EFD81A289BE8}" type="slidenum">
              <a:rPr lang="en-US" smtClean="0"/>
              <a:t>‹#›</a:t>
            </a:fld>
            <a:endParaRPr lang="en-US"/>
          </a:p>
        </p:txBody>
      </p:sp>
    </p:spTree>
    <p:extLst>
      <p:ext uri="{BB962C8B-B14F-4D97-AF65-F5344CB8AC3E}">
        <p14:creationId xmlns:p14="http://schemas.microsoft.com/office/powerpoint/2010/main" val="2277271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1"/>
          </a:xfrm>
        </p:spPr>
        <p:txBody>
          <a:bodyPr anchor="b"/>
          <a:lstStyle>
            <a:lvl1pPr marL="0" indent="0">
              <a:buNone/>
              <a:defRPr sz="2100" b="1"/>
            </a:lvl1pPr>
            <a:lvl2pPr marL="408194" indent="0">
              <a:buNone/>
              <a:defRPr sz="1800" b="1"/>
            </a:lvl2pPr>
            <a:lvl3pPr marL="816388" indent="0">
              <a:buNone/>
              <a:defRPr sz="1600" b="1"/>
            </a:lvl3pPr>
            <a:lvl4pPr marL="1224582" indent="0">
              <a:buNone/>
              <a:defRPr sz="1400" b="1"/>
            </a:lvl4pPr>
            <a:lvl5pPr marL="1632776" indent="0">
              <a:buNone/>
              <a:defRPr sz="1400" b="1"/>
            </a:lvl5pPr>
            <a:lvl6pPr marL="2040969" indent="0">
              <a:buNone/>
              <a:defRPr sz="1400" b="1"/>
            </a:lvl6pPr>
            <a:lvl7pPr marL="2449163" indent="0">
              <a:buNone/>
              <a:defRPr sz="1400" b="1"/>
            </a:lvl7pPr>
            <a:lvl8pPr marL="2857357" indent="0">
              <a:buNone/>
              <a:defRPr sz="1400" b="1"/>
            </a:lvl8pPr>
            <a:lvl9pPr marL="3265551"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1"/>
          </a:xfrm>
        </p:spPr>
        <p:txBody>
          <a:bodyPr anchor="b"/>
          <a:lstStyle>
            <a:lvl1pPr marL="0" indent="0">
              <a:buNone/>
              <a:defRPr sz="2100" b="1"/>
            </a:lvl1pPr>
            <a:lvl2pPr marL="408194" indent="0">
              <a:buNone/>
              <a:defRPr sz="1800" b="1"/>
            </a:lvl2pPr>
            <a:lvl3pPr marL="816388" indent="0">
              <a:buNone/>
              <a:defRPr sz="1600" b="1"/>
            </a:lvl3pPr>
            <a:lvl4pPr marL="1224582" indent="0">
              <a:buNone/>
              <a:defRPr sz="1400" b="1"/>
            </a:lvl4pPr>
            <a:lvl5pPr marL="1632776" indent="0">
              <a:buNone/>
              <a:defRPr sz="1400" b="1"/>
            </a:lvl5pPr>
            <a:lvl6pPr marL="2040969" indent="0">
              <a:buNone/>
              <a:defRPr sz="1400" b="1"/>
            </a:lvl6pPr>
            <a:lvl7pPr marL="2449163" indent="0">
              <a:buNone/>
              <a:defRPr sz="1400" b="1"/>
            </a:lvl7pPr>
            <a:lvl8pPr marL="2857357" indent="0">
              <a:buNone/>
              <a:defRPr sz="1400" b="1"/>
            </a:lvl8pPr>
            <a:lvl9pPr marL="3265551"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0AE489-6AEB-44F4-9C7C-EB44B25B720D}" type="datetimeFigureOut">
              <a:rPr lang="en-US" smtClean="0"/>
              <a:t>5/3/15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E4381D-8834-4588-B000-EFD81A289BE8}" type="slidenum">
              <a:rPr lang="en-US" smtClean="0"/>
              <a:t>‹#›</a:t>
            </a:fld>
            <a:endParaRPr lang="en-US"/>
          </a:p>
        </p:txBody>
      </p:sp>
    </p:spTree>
    <p:extLst>
      <p:ext uri="{BB962C8B-B14F-4D97-AF65-F5344CB8AC3E}">
        <p14:creationId xmlns:p14="http://schemas.microsoft.com/office/powerpoint/2010/main" val="2613387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0AE489-6AEB-44F4-9C7C-EB44B25B720D}" type="datetimeFigureOut">
              <a:rPr lang="en-US" smtClean="0"/>
              <a:t>5/3/15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E4381D-8834-4588-B000-EFD81A289BE8}" type="slidenum">
              <a:rPr lang="en-US" smtClean="0"/>
              <a:t>‹#›</a:t>
            </a:fld>
            <a:endParaRPr lang="en-US"/>
          </a:p>
        </p:txBody>
      </p:sp>
    </p:spTree>
    <p:extLst>
      <p:ext uri="{BB962C8B-B14F-4D97-AF65-F5344CB8AC3E}">
        <p14:creationId xmlns:p14="http://schemas.microsoft.com/office/powerpoint/2010/main" val="4037753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0AE489-6AEB-44F4-9C7C-EB44B25B720D}" type="datetimeFigureOut">
              <a:rPr lang="en-US" smtClean="0"/>
              <a:t>5/3/15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E4381D-8834-4588-B000-EFD81A289BE8}" type="slidenum">
              <a:rPr lang="en-US" smtClean="0"/>
              <a:t>‹#›</a:t>
            </a:fld>
            <a:endParaRPr lang="en-US"/>
          </a:p>
        </p:txBody>
      </p:sp>
    </p:spTree>
    <p:extLst>
      <p:ext uri="{BB962C8B-B14F-4D97-AF65-F5344CB8AC3E}">
        <p14:creationId xmlns:p14="http://schemas.microsoft.com/office/powerpoint/2010/main" val="1012654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29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5"/>
            <a:ext cx="3008313" cy="3518298"/>
          </a:xfrm>
        </p:spPr>
        <p:txBody>
          <a:bodyPr/>
          <a:lstStyle>
            <a:lvl1pPr marL="0" indent="0">
              <a:buNone/>
              <a:defRPr sz="1300"/>
            </a:lvl1pPr>
            <a:lvl2pPr marL="408194" indent="0">
              <a:buNone/>
              <a:defRPr sz="1100"/>
            </a:lvl2pPr>
            <a:lvl3pPr marL="816388" indent="0">
              <a:buNone/>
              <a:defRPr sz="900"/>
            </a:lvl3pPr>
            <a:lvl4pPr marL="1224582" indent="0">
              <a:buNone/>
              <a:defRPr sz="800"/>
            </a:lvl4pPr>
            <a:lvl5pPr marL="1632776" indent="0">
              <a:buNone/>
              <a:defRPr sz="800"/>
            </a:lvl5pPr>
            <a:lvl6pPr marL="2040969" indent="0">
              <a:buNone/>
              <a:defRPr sz="800"/>
            </a:lvl6pPr>
            <a:lvl7pPr marL="2449163" indent="0">
              <a:buNone/>
              <a:defRPr sz="800"/>
            </a:lvl7pPr>
            <a:lvl8pPr marL="2857357" indent="0">
              <a:buNone/>
              <a:defRPr sz="800"/>
            </a:lvl8pPr>
            <a:lvl9pPr marL="3265551"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0AE489-6AEB-44F4-9C7C-EB44B25B720D}" type="datetimeFigureOut">
              <a:rPr lang="en-US" smtClean="0"/>
              <a:t>5/3/15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4381D-8834-4588-B000-EFD81A289BE8}" type="slidenum">
              <a:rPr lang="en-US" smtClean="0"/>
              <a:t>‹#›</a:t>
            </a:fld>
            <a:endParaRPr lang="en-US"/>
          </a:p>
        </p:txBody>
      </p:sp>
    </p:spTree>
    <p:extLst>
      <p:ext uri="{BB962C8B-B14F-4D97-AF65-F5344CB8AC3E}">
        <p14:creationId xmlns:p14="http://schemas.microsoft.com/office/powerpoint/2010/main" val="3549253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2900"/>
            </a:lvl1pPr>
            <a:lvl2pPr marL="408194" indent="0">
              <a:buNone/>
              <a:defRPr sz="2500"/>
            </a:lvl2pPr>
            <a:lvl3pPr marL="816388" indent="0">
              <a:buNone/>
              <a:defRPr sz="2100"/>
            </a:lvl3pPr>
            <a:lvl4pPr marL="1224582" indent="0">
              <a:buNone/>
              <a:defRPr sz="1800"/>
            </a:lvl4pPr>
            <a:lvl5pPr marL="1632776" indent="0">
              <a:buNone/>
              <a:defRPr sz="1800"/>
            </a:lvl5pPr>
            <a:lvl6pPr marL="2040969" indent="0">
              <a:buNone/>
              <a:defRPr sz="1800"/>
            </a:lvl6pPr>
            <a:lvl7pPr marL="2449163" indent="0">
              <a:buNone/>
              <a:defRPr sz="1800"/>
            </a:lvl7pPr>
            <a:lvl8pPr marL="2857357" indent="0">
              <a:buNone/>
              <a:defRPr sz="1800"/>
            </a:lvl8pPr>
            <a:lvl9pPr marL="3265551" indent="0">
              <a:buNone/>
              <a:defRPr sz="18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300"/>
            </a:lvl1pPr>
            <a:lvl2pPr marL="408194" indent="0">
              <a:buNone/>
              <a:defRPr sz="1100"/>
            </a:lvl2pPr>
            <a:lvl3pPr marL="816388" indent="0">
              <a:buNone/>
              <a:defRPr sz="900"/>
            </a:lvl3pPr>
            <a:lvl4pPr marL="1224582" indent="0">
              <a:buNone/>
              <a:defRPr sz="800"/>
            </a:lvl4pPr>
            <a:lvl5pPr marL="1632776" indent="0">
              <a:buNone/>
              <a:defRPr sz="800"/>
            </a:lvl5pPr>
            <a:lvl6pPr marL="2040969" indent="0">
              <a:buNone/>
              <a:defRPr sz="800"/>
            </a:lvl6pPr>
            <a:lvl7pPr marL="2449163" indent="0">
              <a:buNone/>
              <a:defRPr sz="800"/>
            </a:lvl7pPr>
            <a:lvl8pPr marL="2857357" indent="0">
              <a:buNone/>
              <a:defRPr sz="800"/>
            </a:lvl8pPr>
            <a:lvl9pPr marL="3265551"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0AE489-6AEB-44F4-9C7C-EB44B25B720D}" type="datetimeFigureOut">
              <a:rPr lang="en-US" smtClean="0"/>
              <a:t>5/3/15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4381D-8834-4588-B000-EFD81A289BE8}" type="slidenum">
              <a:rPr lang="en-US" smtClean="0"/>
              <a:t>‹#›</a:t>
            </a:fld>
            <a:endParaRPr lang="en-US"/>
          </a:p>
        </p:txBody>
      </p:sp>
    </p:spTree>
    <p:extLst>
      <p:ext uri="{BB962C8B-B14F-4D97-AF65-F5344CB8AC3E}">
        <p14:creationId xmlns:p14="http://schemas.microsoft.com/office/powerpoint/2010/main" val="13940054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81639" tIns="40819" rIns="81639" bIns="4081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3"/>
          </a:xfrm>
          <a:prstGeom prst="rect">
            <a:avLst/>
          </a:prstGeom>
        </p:spPr>
        <p:txBody>
          <a:bodyPr vert="horz" lIns="81639" tIns="40819" rIns="81639" bIns="4081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81639" tIns="40819" rIns="81639" bIns="40819" rtlCol="0" anchor="ctr"/>
          <a:lstStyle>
            <a:lvl1pPr algn="l">
              <a:defRPr sz="1100">
                <a:solidFill>
                  <a:schemeClr val="tx1">
                    <a:tint val="75000"/>
                  </a:schemeClr>
                </a:solidFill>
              </a:defRPr>
            </a:lvl1pPr>
          </a:lstStyle>
          <a:p>
            <a:fld id="{D90AE489-6AEB-44F4-9C7C-EB44B25B720D}" type="datetimeFigureOut">
              <a:rPr lang="en-US" smtClean="0"/>
              <a:t>5/3/15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81639" tIns="40819" rIns="81639" bIns="40819" rtlCol="0" anchor="ctr"/>
          <a:lstStyle>
            <a:lvl1pPr algn="ctr">
              <a:defRPr sz="1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81639" tIns="40819" rIns="81639" bIns="40819" rtlCol="0" anchor="ctr"/>
          <a:lstStyle>
            <a:lvl1pPr algn="r">
              <a:defRPr sz="1100">
                <a:solidFill>
                  <a:schemeClr val="tx1">
                    <a:tint val="75000"/>
                  </a:schemeClr>
                </a:solidFill>
              </a:defRPr>
            </a:lvl1pPr>
          </a:lstStyle>
          <a:p>
            <a:fld id="{EFE4381D-8834-4588-B000-EFD81A289BE8}" type="slidenum">
              <a:rPr lang="en-US" smtClean="0"/>
              <a:t>‹#›</a:t>
            </a:fld>
            <a:endParaRPr lang="en-US"/>
          </a:p>
        </p:txBody>
      </p:sp>
    </p:spTree>
    <p:extLst>
      <p:ext uri="{BB962C8B-B14F-4D97-AF65-F5344CB8AC3E}">
        <p14:creationId xmlns:p14="http://schemas.microsoft.com/office/powerpoint/2010/main" val="1543227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816388" rtl="0" eaLnBrk="1" latinLnBrk="0" hangingPunct="1">
        <a:spcBef>
          <a:spcPct val="0"/>
        </a:spcBef>
        <a:buNone/>
        <a:defRPr sz="3900" kern="1200">
          <a:solidFill>
            <a:schemeClr val="tx1"/>
          </a:solidFill>
          <a:latin typeface="+mj-lt"/>
          <a:ea typeface="+mj-ea"/>
          <a:cs typeface="+mj-cs"/>
        </a:defRPr>
      </a:lvl1pPr>
    </p:titleStyle>
    <p:bodyStyle>
      <a:lvl1pPr marL="306146" indent="-306146" algn="l" defTabSz="816388"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1pPr>
      <a:lvl2pPr marL="663315" indent="-255121" algn="l" defTabSz="816388"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2pPr>
      <a:lvl3pPr marL="1020485" indent="-204097" algn="l" defTabSz="8163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3pPr>
      <a:lvl4pPr marL="1428679" indent="-204097" algn="l" defTabSz="816388"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1836873" indent="-204097" algn="l" defTabSz="816388"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245066" indent="-204097" algn="l" defTabSz="816388"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653260" indent="-204097" algn="l" defTabSz="816388"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061454" indent="-204097" algn="l" defTabSz="816388"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469648" indent="-204097" algn="l" defTabSz="816388"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816388" rtl="0" eaLnBrk="1" latinLnBrk="0" hangingPunct="1">
        <a:defRPr sz="1600" kern="1200">
          <a:solidFill>
            <a:schemeClr val="tx1"/>
          </a:solidFill>
          <a:latin typeface="+mn-lt"/>
          <a:ea typeface="+mn-ea"/>
          <a:cs typeface="+mn-cs"/>
        </a:defRPr>
      </a:lvl1pPr>
      <a:lvl2pPr marL="408194" algn="l" defTabSz="816388" rtl="0" eaLnBrk="1" latinLnBrk="0" hangingPunct="1">
        <a:defRPr sz="1600" kern="1200">
          <a:solidFill>
            <a:schemeClr val="tx1"/>
          </a:solidFill>
          <a:latin typeface="+mn-lt"/>
          <a:ea typeface="+mn-ea"/>
          <a:cs typeface="+mn-cs"/>
        </a:defRPr>
      </a:lvl2pPr>
      <a:lvl3pPr marL="816388" algn="l" defTabSz="816388" rtl="0" eaLnBrk="1" latinLnBrk="0" hangingPunct="1">
        <a:defRPr sz="1600" kern="1200">
          <a:solidFill>
            <a:schemeClr val="tx1"/>
          </a:solidFill>
          <a:latin typeface="+mn-lt"/>
          <a:ea typeface="+mn-ea"/>
          <a:cs typeface="+mn-cs"/>
        </a:defRPr>
      </a:lvl3pPr>
      <a:lvl4pPr marL="1224582" algn="l" defTabSz="816388" rtl="0" eaLnBrk="1" latinLnBrk="0" hangingPunct="1">
        <a:defRPr sz="1600" kern="1200">
          <a:solidFill>
            <a:schemeClr val="tx1"/>
          </a:solidFill>
          <a:latin typeface="+mn-lt"/>
          <a:ea typeface="+mn-ea"/>
          <a:cs typeface="+mn-cs"/>
        </a:defRPr>
      </a:lvl4pPr>
      <a:lvl5pPr marL="1632776" algn="l" defTabSz="816388" rtl="0" eaLnBrk="1" latinLnBrk="0" hangingPunct="1">
        <a:defRPr sz="1600" kern="1200">
          <a:solidFill>
            <a:schemeClr val="tx1"/>
          </a:solidFill>
          <a:latin typeface="+mn-lt"/>
          <a:ea typeface="+mn-ea"/>
          <a:cs typeface="+mn-cs"/>
        </a:defRPr>
      </a:lvl5pPr>
      <a:lvl6pPr marL="2040969" algn="l" defTabSz="816388" rtl="0" eaLnBrk="1" latinLnBrk="0" hangingPunct="1">
        <a:defRPr sz="1600" kern="1200">
          <a:solidFill>
            <a:schemeClr val="tx1"/>
          </a:solidFill>
          <a:latin typeface="+mn-lt"/>
          <a:ea typeface="+mn-ea"/>
          <a:cs typeface="+mn-cs"/>
        </a:defRPr>
      </a:lvl6pPr>
      <a:lvl7pPr marL="2449163" algn="l" defTabSz="816388" rtl="0" eaLnBrk="1" latinLnBrk="0" hangingPunct="1">
        <a:defRPr sz="1600" kern="1200">
          <a:solidFill>
            <a:schemeClr val="tx1"/>
          </a:solidFill>
          <a:latin typeface="+mn-lt"/>
          <a:ea typeface="+mn-ea"/>
          <a:cs typeface="+mn-cs"/>
        </a:defRPr>
      </a:lvl7pPr>
      <a:lvl8pPr marL="2857357" algn="l" defTabSz="816388" rtl="0" eaLnBrk="1" latinLnBrk="0" hangingPunct="1">
        <a:defRPr sz="1600" kern="1200">
          <a:solidFill>
            <a:schemeClr val="tx1"/>
          </a:solidFill>
          <a:latin typeface="+mn-lt"/>
          <a:ea typeface="+mn-ea"/>
          <a:cs typeface="+mn-cs"/>
        </a:defRPr>
      </a:lvl8pPr>
      <a:lvl9pPr marL="3265551" algn="l" defTabSz="816388"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653" r="2989"/>
          <a:stretch/>
        </p:blipFill>
        <p:spPr bwMode="auto">
          <a:xfrm>
            <a:off x="0" y="361950"/>
            <a:ext cx="9144000" cy="42851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28600" y="1581150"/>
            <a:ext cx="2438400" cy="1323439"/>
          </a:xfrm>
          <a:prstGeom prst="rect">
            <a:avLst/>
          </a:prstGeom>
          <a:noFill/>
        </p:spPr>
        <p:txBody>
          <a:bodyPr wrap="square" rtlCol="0">
            <a:spAutoFit/>
          </a:bodyPr>
          <a:lstStyle/>
          <a:p>
            <a:pPr algn="ctr"/>
            <a:r>
              <a:rPr lang="en-US" sz="8000" b="1" dirty="0" smtClean="0">
                <a:solidFill>
                  <a:srgbClr val="FFFF00"/>
                </a:solidFill>
              </a:rPr>
              <a:t>PART</a:t>
            </a:r>
            <a:endParaRPr lang="en-US" sz="8000" b="1" dirty="0">
              <a:solidFill>
                <a:srgbClr val="FFFF00"/>
              </a:solidFill>
            </a:endParaRPr>
          </a:p>
        </p:txBody>
      </p:sp>
      <p:sp>
        <p:nvSpPr>
          <p:cNvPr id="4" name="TextBox 3"/>
          <p:cNvSpPr txBox="1"/>
          <p:nvPr/>
        </p:nvSpPr>
        <p:spPr>
          <a:xfrm>
            <a:off x="6477000" y="819150"/>
            <a:ext cx="2438400" cy="2646878"/>
          </a:xfrm>
          <a:prstGeom prst="rect">
            <a:avLst/>
          </a:prstGeom>
          <a:noFill/>
        </p:spPr>
        <p:txBody>
          <a:bodyPr wrap="square" rtlCol="0">
            <a:spAutoFit/>
          </a:bodyPr>
          <a:lstStyle/>
          <a:p>
            <a:pPr algn="ctr"/>
            <a:r>
              <a:rPr lang="en-US" sz="16600" b="1" dirty="0">
                <a:solidFill>
                  <a:srgbClr val="FFFF00"/>
                </a:solidFill>
              </a:rPr>
              <a:t>4</a:t>
            </a:r>
          </a:p>
        </p:txBody>
      </p:sp>
    </p:spTree>
    <p:extLst>
      <p:ext uri="{BB962C8B-B14F-4D97-AF65-F5344CB8AC3E}">
        <p14:creationId xmlns:p14="http://schemas.microsoft.com/office/powerpoint/2010/main" val="611200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down)">
                                      <p:cBhvr>
                                        <p:cTn id="23" dur="580">
                                          <p:stCondLst>
                                            <p:cond delay="0"/>
                                          </p:stCondLst>
                                        </p:cTn>
                                        <p:tgtEl>
                                          <p:spTgt spid="2"/>
                                        </p:tgtEl>
                                      </p:cBhvr>
                                    </p:animEffect>
                                    <p:anim calcmode="lin" valueType="num">
                                      <p:cBhvr>
                                        <p:cTn id="24"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9" dur="26">
                                          <p:stCondLst>
                                            <p:cond delay="650"/>
                                          </p:stCondLst>
                                        </p:cTn>
                                        <p:tgtEl>
                                          <p:spTgt spid="2"/>
                                        </p:tgtEl>
                                      </p:cBhvr>
                                      <p:to x="100000" y="60000"/>
                                    </p:animScale>
                                    <p:animScale>
                                      <p:cBhvr>
                                        <p:cTn id="30" dur="166" decel="50000">
                                          <p:stCondLst>
                                            <p:cond delay="676"/>
                                          </p:stCondLst>
                                        </p:cTn>
                                        <p:tgtEl>
                                          <p:spTgt spid="2"/>
                                        </p:tgtEl>
                                      </p:cBhvr>
                                      <p:to x="100000" y="100000"/>
                                    </p:animScale>
                                    <p:animScale>
                                      <p:cBhvr>
                                        <p:cTn id="31" dur="26">
                                          <p:stCondLst>
                                            <p:cond delay="1312"/>
                                          </p:stCondLst>
                                        </p:cTn>
                                        <p:tgtEl>
                                          <p:spTgt spid="2"/>
                                        </p:tgtEl>
                                      </p:cBhvr>
                                      <p:to x="100000" y="80000"/>
                                    </p:animScale>
                                    <p:animScale>
                                      <p:cBhvr>
                                        <p:cTn id="32" dur="166" decel="50000">
                                          <p:stCondLst>
                                            <p:cond delay="1338"/>
                                          </p:stCondLst>
                                        </p:cTn>
                                        <p:tgtEl>
                                          <p:spTgt spid="2"/>
                                        </p:tgtEl>
                                      </p:cBhvr>
                                      <p:to x="100000" y="100000"/>
                                    </p:animScale>
                                    <p:animScale>
                                      <p:cBhvr>
                                        <p:cTn id="33" dur="26">
                                          <p:stCondLst>
                                            <p:cond delay="1642"/>
                                          </p:stCondLst>
                                        </p:cTn>
                                        <p:tgtEl>
                                          <p:spTgt spid="2"/>
                                        </p:tgtEl>
                                      </p:cBhvr>
                                      <p:to x="100000" y="90000"/>
                                    </p:animScale>
                                    <p:animScale>
                                      <p:cBhvr>
                                        <p:cTn id="34" dur="166" decel="50000">
                                          <p:stCondLst>
                                            <p:cond delay="1668"/>
                                          </p:stCondLst>
                                        </p:cTn>
                                        <p:tgtEl>
                                          <p:spTgt spid="2"/>
                                        </p:tgtEl>
                                      </p:cBhvr>
                                      <p:to x="100000" y="100000"/>
                                    </p:animScale>
                                    <p:animScale>
                                      <p:cBhvr>
                                        <p:cTn id="35" dur="26">
                                          <p:stCondLst>
                                            <p:cond delay="1808"/>
                                          </p:stCondLst>
                                        </p:cTn>
                                        <p:tgtEl>
                                          <p:spTgt spid="2"/>
                                        </p:tgtEl>
                                      </p:cBhvr>
                                      <p:to x="100000" y="95000"/>
                                    </p:animScale>
                                    <p:animScale>
                                      <p:cBhvr>
                                        <p:cTn id="36"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5305" r="24402" b="19813"/>
          <a:stretch/>
        </p:blipFill>
        <p:spPr bwMode="auto">
          <a:xfrm>
            <a:off x="381000" y="104330"/>
            <a:ext cx="2743200" cy="193402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38125" y="1962150"/>
            <a:ext cx="3114675" cy="1169551"/>
          </a:xfrm>
          <a:prstGeom prst="rect">
            <a:avLst/>
          </a:prstGeom>
          <a:noFill/>
        </p:spPr>
        <p:txBody>
          <a:bodyPr wrap="square" rtlCol="0">
            <a:spAutoFit/>
          </a:bodyPr>
          <a:lstStyle/>
          <a:p>
            <a:pPr algn="ctr"/>
            <a:r>
              <a:rPr lang="en-US" sz="1800" dirty="0" smtClean="0">
                <a:solidFill>
                  <a:srgbClr val="C2D3E8"/>
                </a:solidFill>
              </a:rPr>
              <a:t>GOD’S PEOPLE FINDING GOD’S HEART FOR THE WORLD</a:t>
            </a:r>
          </a:p>
          <a:p>
            <a:pPr algn="ctr"/>
            <a:r>
              <a:rPr lang="en-US" sz="1800" dirty="0" smtClean="0">
                <a:solidFill>
                  <a:srgbClr val="C2D3E8"/>
                </a:solidFill>
              </a:rPr>
              <a:t>PART 4: </a:t>
            </a:r>
            <a:r>
              <a:rPr lang="en-US" sz="1800" b="1" dirty="0" smtClean="0">
                <a:solidFill>
                  <a:srgbClr val="C2D3E8"/>
                </a:solidFill>
              </a:rPr>
              <a:t>GROW</a:t>
            </a:r>
            <a:endParaRPr lang="en-US" sz="1800" dirty="0">
              <a:solidFill>
                <a:srgbClr val="C2D3E8"/>
              </a:solidFill>
            </a:endParaRPr>
          </a:p>
          <a:p>
            <a:pPr algn="ctr"/>
            <a:endParaRPr lang="en-US" dirty="0">
              <a:solidFill>
                <a:srgbClr val="C2D3E8"/>
              </a:solidFill>
            </a:endParaRPr>
          </a:p>
        </p:txBody>
      </p:sp>
      <p:sp>
        <p:nvSpPr>
          <p:cNvPr id="3" name="Rectangle 2"/>
          <p:cNvSpPr/>
          <p:nvPr/>
        </p:nvSpPr>
        <p:spPr>
          <a:xfrm>
            <a:off x="3381375" y="-79375"/>
            <a:ext cx="5791200" cy="5078312"/>
          </a:xfrm>
          <a:prstGeom prst="rect">
            <a:avLst/>
          </a:prstGeom>
        </p:spPr>
        <p:txBody>
          <a:bodyPr wrap="square">
            <a:spAutoFit/>
          </a:bodyPr>
          <a:lstStyle/>
          <a:p>
            <a:r>
              <a:rPr lang="en-US" sz="4400" b="1" dirty="0" smtClean="0">
                <a:solidFill>
                  <a:schemeClr val="accent5">
                    <a:lumMod val="40000"/>
                    <a:lumOff val="60000"/>
                  </a:schemeClr>
                </a:solidFill>
              </a:rPr>
              <a:t>THE GREAT </a:t>
            </a:r>
            <a:r>
              <a:rPr lang="en-US" sz="4400" b="1" dirty="0" smtClean="0">
                <a:solidFill>
                  <a:srgbClr val="FFFF00"/>
                </a:solidFill>
              </a:rPr>
              <a:t>OMISSION</a:t>
            </a:r>
            <a:endParaRPr lang="en-US" sz="3200" dirty="0">
              <a:solidFill>
                <a:schemeClr val="accent5">
                  <a:lumMod val="40000"/>
                  <a:lumOff val="60000"/>
                </a:schemeClr>
              </a:solidFill>
            </a:endParaRPr>
          </a:p>
          <a:p>
            <a:endParaRPr lang="en-US" sz="2800" dirty="0" smtClean="0">
              <a:solidFill>
                <a:srgbClr val="C2D3E8"/>
              </a:solidFill>
            </a:endParaRPr>
          </a:p>
          <a:p>
            <a:pPr marL="457200" indent="-457200">
              <a:buFont typeface="Arial"/>
              <a:buChar char="•"/>
            </a:pPr>
            <a:r>
              <a:rPr lang="en-US" sz="2800" dirty="0" smtClean="0">
                <a:solidFill>
                  <a:srgbClr val="C2D3E8"/>
                </a:solidFill>
              </a:rPr>
              <a:t>Growth happens best in __________.</a:t>
            </a:r>
          </a:p>
          <a:p>
            <a:endParaRPr lang="en-US" sz="2800" dirty="0" smtClean="0">
              <a:solidFill>
                <a:srgbClr val="C2D3E8"/>
              </a:solidFill>
            </a:endParaRPr>
          </a:p>
          <a:p>
            <a:r>
              <a:rPr lang="en-US" sz="2400" dirty="0" smtClean="0">
                <a:solidFill>
                  <a:srgbClr val="C2D3E8"/>
                </a:solidFill>
              </a:rPr>
              <a:t>Pastor Bob Russell:  </a:t>
            </a:r>
            <a:r>
              <a:rPr lang="en-US" sz="2400" i="1" dirty="0" smtClean="0">
                <a:solidFill>
                  <a:srgbClr val="C2D3E8"/>
                </a:solidFill>
              </a:rPr>
              <a:t>“The early church exploded in growth because the people loved being together.  When you get a group of people together who genuinely believe something and who really enjoy each other, it’s such a contagious atmosphere that you can’t keep people away from it.”</a:t>
            </a:r>
            <a:endParaRPr lang="en-US" sz="2400" dirty="0">
              <a:solidFill>
                <a:srgbClr val="C2D3E8"/>
              </a:solidFill>
            </a:endParaRPr>
          </a:p>
        </p:txBody>
      </p:sp>
      <p:sp>
        <p:nvSpPr>
          <p:cNvPr id="4" name="TextBox 3"/>
          <p:cNvSpPr txBox="1"/>
          <p:nvPr/>
        </p:nvSpPr>
        <p:spPr>
          <a:xfrm>
            <a:off x="3886200" y="1428750"/>
            <a:ext cx="1905000" cy="523220"/>
          </a:xfrm>
          <a:prstGeom prst="rect">
            <a:avLst/>
          </a:prstGeom>
          <a:noFill/>
        </p:spPr>
        <p:txBody>
          <a:bodyPr wrap="square" rtlCol="0">
            <a:spAutoFit/>
          </a:bodyPr>
          <a:lstStyle/>
          <a:p>
            <a:r>
              <a:rPr lang="en-US" sz="2800" dirty="0" smtClean="0">
                <a:solidFill>
                  <a:srgbClr val="FFFF00"/>
                </a:solidFill>
              </a:rPr>
              <a:t>community</a:t>
            </a:r>
            <a:endParaRPr lang="en-US" sz="2800" dirty="0">
              <a:solidFill>
                <a:srgbClr val="FFFF00"/>
              </a:solidFill>
            </a:endParaRPr>
          </a:p>
        </p:txBody>
      </p:sp>
    </p:spTree>
    <p:extLst>
      <p:ext uri="{BB962C8B-B14F-4D97-AF65-F5344CB8AC3E}">
        <p14:creationId xmlns:p14="http://schemas.microsoft.com/office/powerpoint/2010/main" val="3366024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5305" r="24402" b="19813"/>
          <a:stretch/>
        </p:blipFill>
        <p:spPr bwMode="auto">
          <a:xfrm>
            <a:off x="381000" y="104330"/>
            <a:ext cx="2743200" cy="193402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38125" y="1962150"/>
            <a:ext cx="3114675" cy="1169551"/>
          </a:xfrm>
          <a:prstGeom prst="rect">
            <a:avLst/>
          </a:prstGeom>
          <a:noFill/>
        </p:spPr>
        <p:txBody>
          <a:bodyPr wrap="square" rtlCol="0">
            <a:spAutoFit/>
          </a:bodyPr>
          <a:lstStyle/>
          <a:p>
            <a:pPr algn="ctr"/>
            <a:r>
              <a:rPr lang="en-US" sz="1800" dirty="0" smtClean="0">
                <a:solidFill>
                  <a:srgbClr val="C2D3E8"/>
                </a:solidFill>
              </a:rPr>
              <a:t>GOD’S PEOPLE FINDING GOD’S HEART FOR THE WORLD</a:t>
            </a:r>
          </a:p>
          <a:p>
            <a:pPr algn="ctr"/>
            <a:r>
              <a:rPr lang="en-US" sz="1800" dirty="0" smtClean="0">
                <a:solidFill>
                  <a:srgbClr val="C2D3E8"/>
                </a:solidFill>
              </a:rPr>
              <a:t>PART 4: </a:t>
            </a:r>
            <a:r>
              <a:rPr lang="en-US" sz="1800" b="1" dirty="0" smtClean="0">
                <a:solidFill>
                  <a:srgbClr val="C2D3E8"/>
                </a:solidFill>
              </a:rPr>
              <a:t>GROW</a:t>
            </a:r>
            <a:endParaRPr lang="en-US" sz="1800" dirty="0">
              <a:solidFill>
                <a:srgbClr val="C2D3E8"/>
              </a:solidFill>
            </a:endParaRPr>
          </a:p>
          <a:p>
            <a:pPr algn="ctr"/>
            <a:endParaRPr lang="en-US" dirty="0">
              <a:solidFill>
                <a:srgbClr val="C2D3E8"/>
              </a:solidFill>
            </a:endParaRPr>
          </a:p>
        </p:txBody>
      </p:sp>
      <p:sp>
        <p:nvSpPr>
          <p:cNvPr id="3" name="Rectangle 2"/>
          <p:cNvSpPr/>
          <p:nvPr/>
        </p:nvSpPr>
        <p:spPr>
          <a:xfrm>
            <a:off x="3381375" y="-79375"/>
            <a:ext cx="5791200" cy="4647426"/>
          </a:xfrm>
          <a:prstGeom prst="rect">
            <a:avLst/>
          </a:prstGeom>
        </p:spPr>
        <p:txBody>
          <a:bodyPr wrap="square">
            <a:spAutoFit/>
          </a:bodyPr>
          <a:lstStyle/>
          <a:p>
            <a:r>
              <a:rPr lang="en-US" sz="4400" b="1" dirty="0" smtClean="0">
                <a:solidFill>
                  <a:schemeClr val="accent5">
                    <a:lumMod val="40000"/>
                    <a:lumOff val="60000"/>
                  </a:schemeClr>
                </a:solidFill>
              </a:rPr>
              <a:t>THE GREAT </a:t>
            </a:r>
            <a:r>
              <a:rPr lang="en-US" sz="4400" b="1" dirty="0" smtClean="0">
                <a:solidFill>
                  <a:srgbClr val="FFFF00"/>
                </a:solidFill>
              </a:rPr>
              <a:t>OMISSION</a:t>
            </a:r>
            <a:endParaRPr lang="en-US" sz="3200" dirty="0">
              <a:solidFill>
                <a:schemeClr val="accent5">
                  <a:lumMod val="40000"/>
                  <a:lumOff val="60000"/>
                </a:schemeClr>
              </a:solidFill>
            </a:endParaRPr>
          </a:p>
          <a:p>
            <a:endParaRPr lang="en-US" sz="2800" dirty="0" smtClean="0">
              <a:solidFill>
                <a:srgbClr val="C2D3E8"/>
              </a:solidFill>
            </a:endParaRPr>
          </a:p>
          <a:p>
            <a:pPr marL="457200" indent="-457200">
              <a:buFont typeface="Arial"/>
              <a:buChar char="•"/>
            </a:pPr>
            <a:r>
              <a:rPr lang="en-US" sz="2800" dirty="0" smtClean="0">
                <a:solidFill>
                  <a:srgbClr val="C2D3E8"/>
                </a:solidFill>
              </a:rPr>
              <a:t>As you help others, _________.</a:t>
            </a:r>
          </a:p>
          <a:p>
            <a:pPr marL="457200" indent="-457200">
              <a:buFont typeface="Arial"/>
              <a:buChar char="•"/>
            </a:pPr>
            <a:endParaRPr lang="en-US" sz="2800" dirty="0">
              <a:solidFill>
                <a:srgbClr val="C2D3E8"/>
              </a:solidFill>
            </a:endParaRPr>
          </a:p>
          <a:p>
            <a:r>
              <a:rPr lang="en-US" sz="2800" dirty="0" smtClean="0">
                <a:solidFill>
                  <a:srgbClr val="C2D3E8"/>
                </a:solidFill>
              </a:rPr>
              <a:t>Matthew 10:16 </a:t>
            </a:r>
            <a:r>
              <a:rPr lang="en-US" sz="2800" i="1" dirty="0" smtClean="0">
                <a:solidFill>
                  <a:srgbClr val="C2D3E8"/>
                </a:solidFill>
              </a:rPr>
              <a:t>“I am sending you out like </a:t>
            </a:r>
            <a:r>
              <a:rPr lang="en-US" sz="2800" i="1" dirty="0" smtClean="0">
                <a:solidFill>
                  <a:srgbClr val="FFFF66"/>
                </a:solidFill>
              </a:rPr>
              <a:t>sheep among wolves</a:t>
            </a:r>
            <a:r>
              <a:rPr lang="en-US" sz="2800" i="1" dirty="0" smtClean="0">
                <a:solidFill>
                  <a:srgbClr val="C2D3E8"/>
                </a:solidFill>
              </a:rPr>
              <a:t>.  Therefore be as shrewd as snakes and as innocent as doves.”</a:t>
            </a:r>
          </a:p>
          <a:p>
            <a:pPr marL="457200" indent="-457200">
              <a:buFont typeface="Arial"/>
              <a:buChar char="•"/>
            </a:pPr>
            <a:r>
              <a:rPr lang="en-US" sz="2800" dirty="0" smtClean="0">
                <a:solidFill>
                  <a:srgbClr val="C2D3E8"/>
                </a:solidFill>
              </a:rPr>
              <a:t>Be smart about your ___________.</a:t>
            </a:r>
          </a:p>
          <a:p>
            <a:pPr marL="457200" indent="-457200">
              <a:buFont typeface="Arial"/>
              <a:buChar char="•"/>
            </a:pPr>
            <a:endParaRPr lang="en-US" sz="2800" dirty="0">
              <a:solidFill>
                <a:srgbClr val="C2D3E8"/>
              </a:solidFill>
            </a:endParaRPr>
          </a:p>
        </p:txBody>
      </p:sp>
      <p:sp>
        <p:nvSpPr>
          <p:cNvPr id="5" name="TextBox 4"/>
          <p:cNvSpPr txBox="1"/>
          <p:nvPr/>
        </p:nvSpPr>
        <p:spPr>
          <a:xfrm>
            <a:off x="6750050" y="981730"/>
            <a:ext cx="1784350" cy="523220"/>
          </a:xfrm>
          <a:prstGeom prst="rect">
            <a:avLst/>
          </a:prstGeom>
          <a:noFill/>
        </p:spPr>
        <p:txBody>
          <a:bodyPr wrap="square" rtlCol="0">
            <a:spAutoFit/>
          </a:bodyPr>
          <a:lstStyle/>
          <a:p>
            <a:r>
              <a:rPr lang="en-US" sz="2800" dirty="0">
                <a:solidFill>
                  <a:srgbClr val="FFFF00"/>
                </a:solidFill>
              </a:rPr>
              <a:t>b</a:t>
            </a:r>
            <a:r>
              <a:rPr lang="en-US" sz="2800" dirty="0" smtClean="0">
                <a:solidFill>
                  <a:srgbClr val="FFFF00"/>
                </a:solidFill>
              </a:rPr>
              <a:t>e careful</a:t>
            </a:r>
            <a:endParaRPr lang="en-US" sz="2800" dirty="0">
              <a:solidFill>
                <a:srgbClr val="FFFF00"/>
              </a:solidFill>
            </a:endParaRPr>
          </a:p>
        </p:txBody>
      </p:sp>
      <p:sp>
        <p:nvSpPr>
          <p:cNvPr id="6" name="TextBox 5"/>
          <p:cNvSpPr txBox="1"/>
          <p:nvPr/>
        </p:nvSpPr>
        <p:spPr>
          <a:xfrm>
            <a:off x="6934200" y="3562350"/>
            <a:ext cx="1981200" cy="523220"/>
          </a:xfrm>
          <a:prstGeom prst="rect">
            <a:avLst/>
          </a:prstGeom>
          <a:noFill/>
        </p:spPr>
        <p:txBody>
          <a:bodyPr wrap="square" rtlCol="0">
            <a:spAutoFit/>
          </a:bodyPr>
          <a:lstStyle/>
          <a:p>
            <a:r>
              <a:rPr lang="en-US" sz="2800" dirty="0" smtClean="0">
                <a:solidFill>
                  <a:srgbClr val="FFFF00"/>
                </a:solidFill>
              </a:rPr>
              <a:t>temptations</a:t>
            </a:r>
            <a:endParaRPr lang="en-US" sz="2800" dirty="0">
              <a:solidFill>
                <a:srgbClr val="FFFF00"/>
              </a:solidFill>
            </a:endParaRPr>
          </a:p>
        </p:txBody>
      </p:sp>
    </p:spTree>
    <p:extLst>
      <p:ext uri="{BB962C8B-B14F-4D97-AF65-F5344CB8AC3E}">
        <p14:creationId xmlns:p14="http://schemas.microsoft.com/office/powerpoint/2010/main" val="3434652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5305" r="24402" b="19813"/>
          <a:stretch/>
        </p:blipFill>
        <p:spPr bwMode="auto">
          <a:xfrm>
            <a:off x="381000" y="104330"/>
            <a:ext cx="2743200" cy="193402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38125" y="1962150"/>
            <a:ext cx="3114675" cy="1169551"/>
          </a:xfrm>
          <a:prstGeom prst="rect">
            <a:avLst/>
          </a:prstGeom>
          <a:noFill/>
        </p:spPr>
        <p:txBody>
          <a:bodyPr wrap="square" rtlCol="0">
            <a:spAutoFit/>
          </a:bodyPr>
          <a:lstStyle/>
          <a:p>
            <a:pPr algn="ctr"/>
            <a:r>
              <a:rPr lang="en-US" sz="1800" dirty="0" smtClean="0">
                <a:solidFill>
                  <a:srgbClr val="C2D3E8"/>
                </a:solidFill>
              </a:rPr>
              <a:t>GOD’S PEOPLE FINDING GOD’S HEART FOR THE WORLD</a:t>
            </a:r>
          </a:p>
          <a:p>
            <a:pPr algn="ctr"/>
            <a:r>
              <a:rPr lang="en-US" sz="1800" dirty="0" smtClean="0">
                <a:solidFill>
                  <a:srgbClr val="C2D3E8"/>
                </a:solidFill>
              </a:rPr>
              <a:t>PART 4: </a:t>
            </a:r>
            <a:r>
              <a:rPr lang="en-US" sz="1800" b="1" dirty="0" smtClean="0">
                <a:solidFill>
                  <a:srgbClr val="C2D3E8"/>
                </a:solidFill>
              </a:rPr>
              <a:t>GROW</a:t>
            </a:r>
            <a:endParaRPr lang="en-US" sz="1800" dirty="0">
              <a:solidFill>
                <a:srgbClr val="C2D3E8"/>
              </a:solidFill>
            </a:endParaRPr>
          </a:p>
          <a:p>
            <a:pPr algn="ctr"/>
            <a:endParaRPr lang="en-US" dirty="0">
              <a:solidFill>
                <a:srgbClr val="C2D3E8"/>
              </a:solidFill>
            </a:endParaRPr>
          </a:p>
        </p:txBody>
      </p:sp>
      <p:sp>
        <p:nvSpPr>
          <p:cNvPr id="3" name="Rectangle 2"/>
          <p:cNvSpPr/>
          <p:nvPr/>
        </p:nvSpPr>
        <p:spPr>
          <a:xfrm>
            <a:off x="3381375" y="-79375"/>
            <a:ext cx="5791200" cy="4647426"/>
          </a:xfrm>
          <a:prstGeom prst="rect">
            <a:avLst/>
          </a:prstGeom>
        </p:spPr>
        <p:txBody>
          <a:bodyPr wrap="square">
            <a:spAutoFit/>
          </a:bodyPr>
          <a:lstStyle/>
          <a:p>
            <a:r>
              <a:rPr lang="en-US" sz="4400" b="1" dirty="0" smtClean="0">
                <a:solidFill>
                  <a:schemeClr val="accent5">
                    <a:lumMod val="40000"/>
                    <a:lumOff val="60000"/>
                  </a:schemeClr>
                </a:solidFill>
              </a:rPr>
              <a:t>What we’ve learned:</a:t>
            </a:r>
          </a:p>
          <a:p>
            <a:pPr marL="742950" indent="-742950">
              <a:buAutoNum type="arabicPeriod"/>
            </a:pPr>
            <a:r>
              <a:rPr lang="en-US" sz="4400" b="1" dirty="0" smtClean="0">
                <a:solidFill>
                  <a:schemeClr val="accent5">
                    <a:lumMod val="40000"/>
                    <a:lumOff val="60000"/>
                  </a:schemeClr>
                </a:solidFill>
              </a:rPr>
              <a:t>CONNECT</a:t>
            </a:r>
          </a:p>
          <a:p>
            <a:pPr marL="742950" indent="-742950">
              <a:buAutoNum type="arabicPeriod"/>
            </a:pPr>
            <a:r>
              <a:rPr lang="en-US" sz="4400" b="1" dirty="0" smtClean="0">
                <a:solidFill>
                  <a:schemeClr val="accent5">
                    <a:lumMod val="40000"/>
                    <a:lumOff val="60000"/>
                  </a:schemeClr>
                </a:solidFill>
              </a:rPr>
              <a:t>SERVE</a:t>
            </a:r>
          </a:p>
          <a:p>
            <a:pPr marL="742950" indent="-742950">
              <a:buAutoNum type="arabicPeriod"/>
            </a:pPr>
            <a:r>
              <a:rPr lang="en-US" sz="4400" b="1" dirty="0" smtClean="0">
                <a:solidFill>
                  <a:schemeClr val="accent5">
                    <a:lumMod val="40000"/>
                    <a:lumOff val="60000"/>
                  </a:schemeClr>
                </a:solidFill>
              </a:rPr>
              <a:t>SHARE</a:t>
            </a:r>
          </a:p>
          <a:p>
            <a:r>
              <a:rPr lang="en-US" sz="4400" b="1" dirty="0" smtClean="0">
                <a:solidFill>
                  <a:schemeClr val="accent5">
                    <a:lumMod val="40000"/>
                    <a:lumOff val="60000"/>
                  </a:schemeClr>
                </a:solidFill>
              </a:rPr>
              <a:t>4. GROW - Today</a:t>
            </a:r>
            <a:endParaRPr lang="en-US" sz="4400" b="1" dirty="0">
              <a:solidFill>
                <a:schemeClr val="accent5">
                  <a:lumMod val="40000"/>
                  <a:lumOff val="60000"/>
                </a:schemeClr>
              </a:solidFill>
            </a:endParaRPr>
          </a:p>
          <a:p>
            <a:r>
              <a:rPr lang="en-US" sz="4400" b="1" dirty="0" smtClean="0">
                <a:solidFill>
                  <a:schemeClr val="accent5">
                    <a:lumMod val="40000"/>
                    <a:lumOff val="60000"/>
                  </a:schemeClr>
                </a:solidFill>
              </a:rPr>
              <a:t>THE GREAT __________</a:t>
            </a:r>
            <a:endParaRPr lang="en-US" sz="3200" dirty="0">
              <a:solidFill>
                <a:schemeClr val="accent5">
                  <a:lumMod val="40000"/>
                  <a:lumOff val="60000"/>
                </a:schemeClr>
              </a:solidFill>
            </a:endParaRPr>
          </a:p>
          <a:p>
            <a:endParaRPr lang="en-US" sz="3200" dirty="0">
              <a:solidFill>
                <a:srgbClr val="C2D3E8"/>
              </a:solidFill>
            </a:endParaRPr>
          </a:p>
        </p:txBody>
      </p:sp>
      <p:sp>
        <p:nvSpPr>
          <p:cNvPr id="5" name="TextBox 4"/>
          <p:cNvSpPr txBox="1"/>
          <p:nvPr/>
        </p:nvSpPr>
        <p:spPr>
          <a:xfrm>
            <a:off x="6238875" y="3257550"/>
            <a:ext cx="2905125" cy="769441"/>
          </a:xfrm>
          <a:prstGeom prst="rect">
            <a:avLst/>
          </a:prstGeom>
          <a:noFill/>
        </p:spPr>
        <p:txBody>
          <a:bodyPr wrap="square" rtlCol="0">
            <a:spAutoFit/>
          </a:bodyPr>
          <a:lstStyle/>
          <a:p>
            <a:r>
              <a:rPr lang="en-US" sz="4400" b="1" dirty="0" smtClean="0">
                <a:solidFill>
                  <a:srgbClr val="FFFF00"/>
                </a:solidFill>
              </a:rPr>
              <a:t>OMISSION</a:t>
            </a:r>
            <a:endParaRPr lang="en-US" sz="4400" b="1" dirty="0">
              <a:solidFill>
                <a:srgbClr val="FFFF00"/>
              </a:solidFill>
            </a:endParaRPr>
          </a:p>
        </p:txBody>
      </p:sp>
    </p:spTree>
    <p:extLst>
      <p:ext uri="{BB962C8B-B14F-4D97-AF65-F5344CB8AC3E}">
        <p14:creationId xmlns:p14="http://schemas.microsoft.com/office/powerpoint/2010/main" val="1453138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5305" r="24402" b="19813"/>
          <a:stretch/>
        </p:blipFill>
        <p:spPr bwMode="auto">
          <a:xfrm>
            <a:off x="381000" y="104330"/>
            <a:ext cx="2743200" cy="193402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38125" y="1962150"/>
            <a:ext cx="3114675" cy="1169551"/>
          </a:xfrm>
          <a:prstGeom prst="rect">
            <a:avLst/>
          </a:prstGeom>
          <a:noFill/>
        </p:spPr>
        <p:txBody>
          <a:bodyPr wrap="square" rtlCol="0">
            <a:spAutoFit/>
          </a:bodyPr>
          <a:lstStyle/>
          <a:p>
            <a:pPr algn="ctr"/>
            <a:r>
              <a:rPr lang="en-US" sz="1800" dirty="0" smtClean="0">
                <a:solidFill>
                  <a:srgbClr val="C2D3E8"/>
                </a:solidFill>
              </a:rPr>
              <a:t>GOD’S PEOPLE FINDING GOD’S HEART FOR THE WORLD</a:t>
            </a:r>
          </a:p>
          <a:p>
            <a:pPr algn="ctr"/>
            <a:r>
              <a:rPr lang="en-US" sz="1800" dirty="0" smtClean="0">
                <a:solidFill>
                  <a:srgbClr val="C2D3E8"/>
                </a:solidFill>
              </a:rPr>
              <a:t>PART 4: </a:t>
            </a:r>
            <a:r>
              <a:rPr lang="en-US" sz="1800" b="1" dirty="0" smtClean="0">
                <a:solidFill>
                  <a:srgbClr val="C2D3E8"/>
                </a:solidFill>
              </a:rPr>
              <a:t>GROW</a:t>
            </a:r>
            <a:endParaRPr lang="en-US" sz="1800" dirty="0">
              <a:solidFill>
                <a:srgbClr val="C2D3E8"/>
              </a:solidFill>
            </a:endParaRPr>
          </a:p>
          <a:p>
            <a:pPr algn="ctr"/>
            <a:endParaRPr lang="en-US" dirty="0">
              <a:solidFill>
                <a:srgbClr val="C2D3E8"/>
              </a:solidFill>
            </a:endParaRPr>
          </a:p>
        </p:txBody>
      </p:sp>
      <p:sp>
        <p:nvSpPr>
          <p:cNvPr id="3" name="Rectangle 2"/>
          <p:cNvSpPr/>
          <p:nvPr/>
        </p:nvSpPr>
        <p:spPr>
          <a:xfrm>
            <a:off x="3381375" y="-79375"/>
            <a:ext cx="5791200" cy="5139869"/>
          </a:xfrm>
          <a:prstGeom prst="rect">
            <a:avLst/>
          </a:prstGeom>
        </p:spPr>
        <p:txBody>
          <a:bodyPr wrap="square">
            <a:spAutoFit/>
          </a:bodyPr>
          <a:lstStyle/>
          <a:p>
            <a:r>
              <a:rPr lang="en-US" sz="4400" b="1" dirty="0" smtClean="0">
                <a:solidFill>
                  <a:schemeClr val="accent5">
                    <a:lumMod val="40000"/>
                    <a:lumOff val="60000"/>
                  </a:schemeClr>
                </a:solidFill>
              </a:rPr>
              <a:t>THE GREAT </a:t>
            </a:r>
            <a:r>
              <a:rPr lang="en-US" sz="4400" b="1" dirty="0" smtClean="0">
                <a:solidFill>
                  <a:srgbClr val="FFFF00"/>
                </a:solidFill>
              </a:rPr>
              <a:t>OMISSION</a:t>
            </a:r>
          </a:p>
          <a:p>
            <a:endParaRPr lang="en-US" sz="3200" dirty="0">
              <a:solidFill>
                <a:schemeClr val="accent5">
                  <a:lumMod val="40000"/>
                  <a:lumOff val="60000"/>
                </a:schemeClr>
              </a:solidFill>
            </a:endParaRPr>
          </a:p>
          <a:p>
            <a:pPr marL="342900" indent="-342900">
              <a:buFont typeface="Arial"/>
              <a:buChar char="•"/>
            </a:pPr>
            <a:r>
              <a:rPr lang="en-US" sz="2800" dirty="0" smtClean="0">
                <a:solidFill>
                  <a:schemeClr val="accent5">
                    <a:lumMod val="40000"/>
                    <a:lumOff val="60000"/>
                  </a:schemeClr>
                </a:solidFill>
              </a:rPr>
              <a:t>Discipleship: </a:t>
            </a:r>
            <a:r>
              <a:rPr lang="en-US" sz="2800" dirty="0" smtClean="0">
                <a:solidFill>
                  <a:srgbClr val="C2D3E8"/>
                </a:solidFill>
              </a:rPr>
              <a:t>Training Christians to become  _______________  of Jesus.</a:t>
            </a:r>
          </a:p>
          <a:p>
            <a:endParaRPr lang="en-US" sz="2800" dirty="0">
              <a:solidFill>
                <a:srgbClr val="C2D3E8"/>
              </a:solidFill>
            </a:endParaRPr>
          </a:p>
          <a:p>
            <a:r>
              <a:rPr lang="en-US" sz="2800" dirty="0" smtClean="0">
                <a:solidFill>
                  <a:srgbClr val="C2D3E8"/>
                </a:solidFill>
              </a:rPr>
              <a:t>Hebrews 6:1 </a:t>
            </a:r>
            <a:r>
              <a:rPr lang="en-US" sz="2800" i="1" dirty="0" smtClean="0">
                <a:solidFill>
                  <a:srgbClr val="C2D3E8"/>
                </a:solidFill>
              </a:rPr>
              <a:t>“Let us </a:t>
            </a:r>
            <a:r>
              <a:rPr lang="en-US" sz="2800" i="1" dirty="0" smtClean="0">
                <a:solidFill>
                  <a:srgbClr val="FFFF66"/>
                </a:solidFill>
              </a:rPr>
              <a:t>leave</a:t>
            </a:r>
            <a:r>
              <a:rPr lang="en-US" sz="2800" i="1" dirty="0" smtClean="0">
                <a:solidFill>
                  <a:srgbClr val="C2D3E8"/>
                </a:solidFill>
              </a:rPr>
              <a:t> the elementary teachings about Christ and </a:t>
            </a:r>
            <a:r>
              <a:rPr lang="en-US" sz="2800" i="1" dirty="0" smtClean="0">
                <a:solidFill>
                  <a:srgbClr val="FFFF66"/>
                </a:solidFill>
              </a:rPr>
              <a:t>go on to maturity</a:t>
            </a:r>
            <a:r>
              <a:rPr lang="en-US" sz="2800" i="1" dirty="0" smtClean="0">
                <a:solidFill>
                  <a:srgbClr val="C2D3E8"/>
                </a:solidFill>
              </a:rPr>
              <a:t>.”</a:t>
            </a:r>
          </a:p>
          <a:p>
            <a:endParaRPr lang="en-US" sz="2400" i="1" dirty="0" smtClean="0">
              <a:solidFill>
                <a:srgbClr val="C2D3E8"/>
              </a:solidFill>
            </a:endParaRPr>
          </a:p>
          <a:p>
            <a:endParaRPr lang="en-US" sz="3200" dirty="0">
              <a:solidFill>
                <a:srgbClr val="C2D3E8"/>
              </a:solidFill>
            </a:endParaRPr>
          </a:p>
        </p:txBody>
      </p:sp>
      <p:sp>
        <p:nvSpPr>
          <p:cNvPr id="4" name="TextBox 3"/>
          <p:cNvSpPr txBox="1"/>
          <p:nvPr/>
        </p:nvSpPr>
        <p:spPr>
          <a:xfrm>
            <a:off x="5105400" y="1438930"/>
            <a:ext cx="2743200" cy="523220"/>
          </a:xfrm>
          <a:prstGeom prst="rect">
            <a:avLst/>
          </a:prstGeom>
          <a:noFill/>
        </p:spPr>
        <p:txBody>
          <a:bodyPr wrap="square" rtlCol="0">
            <a:spAutoFit/>
          </a:bodyPr>
          <a:lstStyle/>
          <a:p>
            <a:r>
              <a:rPr lang="en-US" sz="2800" dirty="0">
                <a:solidFill>
                  <a:srgbClr val="FFFF66"/>
                </a:solidFill>
              </a:rPr>
              <a:t>l</a:t>
            </a:r>
            <a:r>
              <a:rPr lang="en-US" sz="2800" dirty="0" smtClean="0">
                <a:solidFill>
                  <a:srgbClr val="FFFF66"/>
                </a:solidFill>
              </a:rPr>
              <a:t>earner/followers</a:t>
            </a:r>
            <a:endParaRPr lang="en-US" sz="2800" dirty="0">
              <a:solidFill>
                <a:srgbClr val="FFFF66"/>
              </a:solidFill>
            </a:endParaRPr>
          </a:p>
        </p:txBody>
      </p:sp>
    </p:spTree>
    <p:extLst>
      <p:ext uri="{BB962C8B-B14F-4D97-AF65-F5344CB8AC3E}">
        <p14:creationId xmlns:p14="http://schemas.microsoft.com/office/powerpoint/2010/main" val="370984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5305" r="24402" b="19813"/>
          <a:stretch/>
        </p:blipFill>
        <p:spPr bwMode="auto">
          <a:xfrm>
            <a:off x="381000" y="104330"/>
            <a:ext cx="2743200" cy="193402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38125" y="1962150"/>
            <a:ext cx="3114675" cy="1169551"/>
          </a:xfrm>
          <a:prstGeom prst="rect">
            <a:avLst/>
          </a:prstGeom>
          <a:noFill/>
        </p:spPr>
        <p:txBody>
          <a:bodyPr wrap="square" rtlCol="0">
            <a:spAutoFit/>
          </a:bodyPr>
          <a:lstStyle/>
          <a:p>
            <a:pPr algn="ctr"/>
            <a:r>
              <a:rPr lang="en-US" sz="1800" dirty="0" smtClean="0">
                <a:solidFill>
                  <a:srgbClr val="C2D3E8"/>
                </a:solidFill>
              </a:rPr>
              <a:t>GOD’S PEOPLE FINDING GOD’S HEART FOR THE WORLD</a:t>
            </a:r>
          </a:p>
          <a:p>
            <a:pPr algn="ctr"/>
            <a:r>
              <a:rPr lang="en-US" sz="1800" dirty="0" smtClean="0">
                <a:solidFill>
                  <a:srgbClr val="C2D3E8"/>
                </a:solidFill>
              </a:rPr>
              <a:t>PART 4: </a:t>
            </a:r>
            <a:r>
              <a:rPr lang="en-US" sz="1800" b="1" dirty="0" smtClean="0">
                <a:solidFill>
                  <a:srgbClr val="C2D3E8"/>
                </a:solidFill>
              </a:rPr>
              <a:t>GROW</a:t>
            </a:r>
            <a:endParaRPr lang="en-US" sz="1800" dirty="0">
              <a:solidFill>
                <a:srgbClr val="C2D3E8"/>
              </a:solidFill>
            </a:endParaRPr>
          </a:p>
          <a:p>
            <a:pPr algn="ctr"/>
            <a:endParaRPr lang="en-US" dirty="0">
              <a:solidFill>
                <a:srgbClr val="C2D3E8"/>
              </a:solidFill>
            </a:endParaRPr>
          </a:p>
        </p:txBody>
      </p:sp>
      <p:sp>
        <p:nvSpPr>
          <p:cNvPr id="3" name="Rectangle 2"/>
          <p:cNvSpPr/>
          <p:nvPr/>
        </p:nvSpPr>
        <p:spPr>
          <a:xfrm>
            <a:off x="3429000" y="-95250"/>
            <a:ext cx="5791200" cy="4216539"/>
          </a:xfrm>
          <a:prstGeom prst="rect">
            <a:avLst/>
          </a:prstGeom>
        </p:spPr>
        <p:txBody>
          <a:bodyPr wrap="square">
            <a:spAutoFit/>
          </a:bodyPr>
          <a:lstStyle/>
          <a:p>
            <a:r>
              <a:rPr lang="en-US" sz="4400" b="1" dirty="0" smtClean="0">
                <a:solidFill>
                  <a:schemeClr val="accent5">
                    <a:lumMod val="40000"/>
                    <a:lumOff val="60000"/>
                  </a:schemeClr>
                </a:solidFill>
              </a:rPr>
              <a:t>THE GREAT </a:t>
            </a:r>
            <a:r>
              <a:rPr lang="en-US" sz="4400" b="1" dirty="0" smtClean="0">
                <a:solidFill>
                  <a:srgbClr val="FFFF00"/>
                </a:solidFill>
              </a:rPr>
              <a:t>OMISSION</a:t>
            </a:r>
          </a:p>
          <a:p>
            <a:endParaRPr lang="en-US" sz="2400" i="1" dirty="0" smtClean="0">
              <a:solidFill>
                <a:srgbClr val="C2D3E8"/>
              </a:solidFill>
            </a:endParaRPr>
          </a:p>
          <a:p>
            <a:pPr marL="342900" indent="-342900">
              <a:buFont typeface="Arial"/>
              <a:buChar char="•"/>
            </a:pPr>
            <a:r>
              <a:rPr lang="en-US" sz="2800" dirty="0" smtClean="0">
                <a:solidFill>
                  <a:srgbClr val="C2D3E8"/>
                </a:solidFill>
              </a:rPr>
              <a:t>Jesus is ________ &amp; ______ , not Savior, then </a:t>
            </a:r>
            <a:r>
              <a:rPr lang="en-US" sz="2800" i="1" dirty="0" smtClean="0">
                <a:solidFill>
                  <a:srgbClr val="C2D3E8"/>
                </a:solidFill>
              </a:rPr>
              <a:t>perhaps</a:t>
            </a:r>
            <a:r>
              <a:rPr lang="en-US" sz="2800" dirty="0" smtClean="0">
                <a:solidFill>
                  <a:srgbClr val="C2D3E8"/>
                </a:solidFill>
              </a:rPr>
              <a:t> Lord.</a:t>
            </a:r>
          </a:p>
          <a:p>
            <a:pPr marL="342900" indent="-342900">
              <a:buFont typeface="Arial"/>
              <a:buChar char="•"/>
            </a:pPr>
            <a:endParaRPr lang="en-US" sz="2800" dirty="0" smtClean="0">
              <a:solidFill>
                <a:srgbClr val="C2D3E8"/>
              </a:solidFill>
            </a:endParaRPr>
          </a:p>
          <a:p>
            <a:r>
              <a:rPr lang="en-US" sz="2800" dirty="0" smtClean="0">
                <a:solidFill>
                  <a:srgbClr val="C2D3E8"/>
                </a:solidFill>
              </a:rPr>
              <a:t>Luke 14:27  </a:t>
            </a:r>
            <a:r>
              <a:rPr lang="en-US" sz="2800" i="1" dirty="0" smtClean="0">
                <a:solidFill>
                  <a:srgbClr val="C2D3E8"/>
                </a:solidFill>
              </a:rPr>
              <a:t>“Whoever does not carry his own cross and come after Me, cannot be My disciple.</a:t>
            </a:r>
            <a:r>
              <a:rPr lang="en-US" sz="2800" dirty="0" smtClean="0">
                <a:solidFill>
                  <a:srgbClr val="C2D3E8"/>
                </a:solidFill>
              </a:rPr>
              <a:t>”</a:t>
            </a:r>
          </a:p>
          <a:p>
            <a:endParaRPr lang="en-US" sz="3200" dirty="0">
              <a:solidFill>
                <a:srgbClr val="C2D3E8"/>
              </a:solidFill>
            </a:endParaRPr>
          </a:p>
        </p:txBody>
      </p:sp>
      <p:sp>
        <p:nvSpPr>
          <p:cNvPr id="7" name="TextBox 6"/>
          <p:cNvSpPr txBox="1"/>
          <p:nvPr/>
        </p:nvSpPr>
        <p:spPr>
          <a:xfrm>
            <a:off x="5181600" y="895350"/>
            <a:ext cx="1080770" cy="523220"/>
          </a:xfrm>
          <a:prstGeom prst="rect">
            <a:avLst/>
          </a:prstGeom>
          <a:noFill/>
        </p:spPr>
        <p:txBody>
          <a:bodyPr wrap="none" rtlCol="0">
            <a:spAutoFit/>
          </a:bodyPr>
          <a:lstStyle/>
          <a:p>
            <a:r>
              <a:rPr lang="en-US" sz="2800" dirty="0" smtClean="0">
                <a:solidFill>
                  <a:srgbClr val="FFFF66"/>
                </a:solidFill>
              </a:rPr>
              <a:t>Savior</a:t>
            </a:r>
            <a:endParaRPr lang="en-US" sz="2800" dirty="0">
              <a:solidFill>
                <a:srgbClr val="FFFF66"/>
              </a:solidFill>
            </a:endParaRPr>
          </a:p>
        </p:txBody>
      </p:sp>
      <p:sp>
        <p:nvSpPr>
          <p:cNvPr id="9" name="TextBox 8"/>
          <p:cNvSpPr txBox="1"/>
          <p:nvPr/>
        </p:nvSpPr>
        <p:spPr>
          <a:xfrm>
            <a:off x="6858000" y="895350"/>
            <a:ext cx="838200" cy="523220"/>
          </a:xfrm>
          <a:prstGeom prst="rect">
            <a:avLst/>
          </a:prstGeom>
          <a:noFill/>
        </p:spPr>
        <p:txBody>
          <a:bodyPr wrap="square" rtlCol="0">
            <a:spAutoFit/>
          </a:bodyPr>
          <a:lstStyle/>
          <a:p>
            <a:r>
              <a:rPr lang="en-US" sz="2800" dirty="0" smtClean="0">
                <a:solidFill>
                  <a:srgbClr val="FFFF00"/>
                </a:solidFill>
              </a:rPr>
              <a:t>Lord</a:t>
            </a:r>
            <a:endParaRPr lang="en-US" sz="2800" dirty="0">
              <a:solidFill>
                <a:srgbClr val="FFFF00"/>
              </a:solidFill>
            </a:endParaRPr>
          </a:p>
        </p:txBody>
      </p:sp>
    </p:spTree>
    <p:extLst>
      <p:ext uri="{BB962C8B-B14F-4D97-AF65-F5344CB8AC3E}">
        <p14:creationId xmlns:p14="http://schemas.microsoft.com/office/powerpoint/2010/main" val="2056737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5305" r="24402" b="19813"/>
          <a:stretch/>
        </p:blipFill>
        <p:spPr bwMode="auto">
          <a:xfrm>
            <a:off x="381000" y="104330"/>
            <a:ext cx="2743200" cy="193402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38125" y="1962150"/>
            <a:ext cx="3114675" cy="1169551"/>
          </a:xfrm>
          <a:prstGeom prst="rect">
            <a:avLst/>
          </a:prstGeom>
          <a:noFill/>
        </p:spPr>
        <p:txBody>
          <a:bodyPr wrap="square" rtlCol="0">
            <a:spAutoFit/>
          </a:bodyPr>
          <a:lstStyle/>
          <a:p>
            <a:pPr algn="ctr"/>
            <a:r>
              <a:rPr lang="en-US" sz="1800" dirty="0" smtClean="0">
                <a:solidFill>
                  <a:srgbClr val="C2D3E8"/>
                </a:solidFill>
              </a:rPr>
              <a:t>GOD’S PEOPLE FINDING GOD’S HEART FOR THE WORLD</a:t>
            </a:r>
          </a:p>
          <a:p>
            <a:pPr algn="ctr"/>
            <a:r>
              <a:rPr lang="en-US" sz="1800" dirty="0" smtClean="0">
                <a:solidFill>
                  <a:srgbClr val="C2D3E8"/>
                </a:solidFill>
              </a:rPr>
              <a:t>PART 4: </a:t>
            </a:r>
            <a:r>
              <a:rPr lang="en-US" sz="1800" b="1" dirty="0" smtClean="0">
                <a:solidFill>
                  <a:srgbClr val="C2D3E8"/>
                </a:solidFill>
              </a:rPr>
              <a:t>GROW</a:t>
            </a:r>
            <a:endParaRPr lang="en-US" sz="1800" dirty="0">
              <a:solidFill>
                <a:srgbClr val="C2D3E8"/>
              </a:solidFill>
            </a:endParaRPr>
          </a:p>
          <a:p>
            <a:pPr algn="ctr"/>
            <a:endParaRPr lang="en-US" dirty="0">
              <a:solidFill>
                <a:srgbClr val="C2D3E8"/>
              </a:solidFill>
            </a:endParaRPr>
          </a:p>
        </p:txBody>
      </p:sp>
      <p:sp>
        <p:nvSpPr>
          <p:cNvPr id="3" name="Rectangle 2"/>
          <p:cNvSpPr/>
          <p:nvPr/>
        </p:nvSpPr>
        <p:spPr>
          <a:xfrm>
            <a:off x="3429000" y="-95250"/>
            <a:ext cx="5791200" cy="6001643"/>
          </a:xfrm>
          <a:prstGeom prst="rect">
            <a:avLst/>
          </a:prstGeom>
        </p:spPr>
        <p:txBody>
          <a:bodyPr wrap="square">
            <a:spAutoFit/>
          </a:bodyPr>
          <a:lstStyle/>
          <a:p>
            <a:r>
              <a:rPr lang="en-US" sz="4400" b="1" dirty="0" smtClean="0">
                <a:solidFill>
                  <a:schemeClr val="accent5">
                    <a:lumMod val="40000"/>
                    <a:lumOff val="60000"/>
                  </a:schemeClr>
                </a:solidFill>
              </a:rPr>
              <a:t>THE GREAT </a:t>
            </a:r>
            <a:r>
              <a:rPr lang="en-US" sz="4400" b="1" dirty="0" smtClean="0">
                <a:solidFill>
                  <a:srgbClr val="FFFF00"/>
                </a:solidFill>
              </a:rPr>
              <a:t>OMISSION</a:t>
            </a:r>
          </a:p>
          <a:p>
            <a:endParaRPr lang="en-US" sz="2400" i="1" dirty="0" smtClean="0">
              <a:solidFill>
                <a:srgbClr val="C2D3E8"/>
              </a:solidFill>
            </a:endParaRPr>
          </a:p>
          <a:p>
            <a:pPr marL="342900" indent="-342900">
              <a:buFont typeface="Arial"/>
              <a:buChar char="•"/>
            </a:pPr>
            <a:r>
              <a:rPr lang="en-US" sz="2800" dirty="0" smtClean="0">
                <a:solidFill>
                  <a:srgbClr val="C2D3E8"/>
                </a:solidFill>
              </a:rPr>
              <a:t>Discipleship is the ______ of evangelism.</a:t>
            </a:r>
          </a:p>
          <a:p>
            <a:r>
              <a:rPr lang="en-US" sz="2000" dirty="0" smtClean="0">
                <a:solidFill>
                  <a:srgbClr val="C2D3E8"/>
                </a:solidFill>
              </a:rPr>
              <a:t>Matthew 28:19 </a:t>
            </a:r>
            <a:r>
              <a:rPr lang="en-US" sz="2000" i="1" dirty="0" smtClean="0">
                <a:solidFill>
                  <a:srgbClr val="C2D3E8"/>
                </a:solidFill>
              </a:rPr>
              <a:t>“Go and make disciples…”</a:t>
            </a:r>
          </a:p>
          <a:p>
            <a:endParaRPr lang="en-US" sz="2000" i="1" dirty="0">
              <a:solidFill>
                <a:srgbClr val="C2D3E8"/>
              </a:solidFill>
            </a:endParaRPr>
          </a:p>
          <a:p>
            <a:r>
              <a:rPr lang="en-US" sz="2000" dirty="0">
                <a:solidFill>
                  <a:srgbClr val="C2D3E8"/>
                </a:solidFill>
              </a:rPr>
              <a:t>Ephesians 4:11-13  </a:t>
            </a:r>
            <a:r>
              <a:rPr lang="en-US" sz="2000" i="1" dirty="0">
                <a:solidFill>
                  <a:srgbClr val="C2D3E8"/>
                </a:solidFill>
              </a:rPr>
              <a:t>“And He gave some as apostles, and some as prophets, and some as </a:t>
            </a:r>
            <a:r>
              <a:rPr lang="en-US" sz="2000" i="1" dirty="0">
                <a:solidFill>
                  <a:srgbClr val="FFFF66"/>
                </a:solidFill>
              </a:rPr>
              <a:t>evangelists</a:t>
            </a:r>
            <a:r>
              <a:rPr lang="en-US" sz="2000" i="1" dirty="0">
                <a:solidFill>
                  <a:srgbClr val="C2D3E8"/>
                </a:solidFill>
              </a:rPr>
              <a:t>, and some as pastors and teachers, for the equipping of the saints for the work of service, to the building up of the body of Christ; until we all attain to the unity of the faith, and of the knowledge of the Son of God, </a:t>
            </a:r>
            <a:r>
              <a:rPr lang="en-US" sz="2000" i="1" dirty="0">
                <a:solidFill>
                  <a:srgbClr val="FFFF66"/>
                </a:solidFill>
              </a:rPr>
              <a:t>to a mature man, to the measure of the stature which belongs to the fullness of God.</a:t>
            </a:r>
            <a:r>
              <a:rPr lang="en-US" sz="2000" b="1" i="1" dirty="0">
                <a:solidFill>
                  <a:srgbClr val="C2D3E8"/>
                </a:solidFill>
              </a:rPr>
              <a:t>”</a:t>
            </a:r>
            <a:endParaRPr lang="en-US" sz="2000" dirty="0">
              <a:solidFill>
                <a:srgbClr val="C2D3E8"/>
              </a:solidFill>
            </a:endParaRPr>
          </a:p>
          <a:p>
            <a:endParaRPr lang="en-US" sz="2800" dirty="0">
              <a:solidFill>
                <a:srgbClr val="C2D3E8"/>
              </a:solidFill>
            </a:endParaRPr>
          </a:p>
          <a:p>
            <a:endParaRPr lang="en-US" sz="3200" dirty="0">
              <a:solidFill>
                <a:srgbClr val="C2D3E8"/>
              </a:solidFill>
            </a:endParaRPr>
          </a:p>
        </p:txBody>
      </p:sp>
      <p:sp>
        <p:nvSpPr>
          <p:cNvPr id="11" name="TextBox 10"/>
          <p:cNvSpPr txBox="1"/>
          <p:nvPr/>
        </p:nvSpPr>
        <p:spPr>
          <a:xfrm>
            <a:off x="6477000" y="895350"/>
            <a:ext cx="1143000" cy="523220"/>
          </a:xfrm>
          <a:prstGeom prst="rect">
            <a:avLst/>
          </a:prstGeom>
          <a:noFill/>
        </p:spPr>
        <p:txBody>
          <a:bodyPr wrap="square" rtlCol="0">
            <a:spAutoFit/>
          </a:bodyPr>
          <a:lstStyle/>
          <a:p>
            <a:r>
              <a:rPr lang="en-US" sz="2800" dirty="0" smtClean="0">
                <a:solidFill>
                  <a:srgbClr val="FFFF00"/>
                </a:solidFill>
              </a:rPr>
              <a:t>proof</a:t>
            </a:r>
            <a:endParaRPr lang="en-US" sz="2800" dirty="0">
              <a:solidFill>
                <a:srgbClr val="FFFF00"/>
              </a:solidFill>
            </a:endParaRPr>
          </a:p>
        </p:txBody>
      </p:sp>
    </p:spTree>
    <p:extLst>
      <p:ext uri="{BB962C8B-B14F-4D97-AF65-F5344CB8AC3E}">
        <p14:creationId xmlns:p14="http://schemas.microsoft.com/office/powerpoint/2010/main" val="2496494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5305" r="24402" b="19813"/>
          <a:stretch/>
        </p:blipFill>
        <p:spPr bwMode="auto">
          <a:xfrm>
            <a:off x="381000" y="104330"/>
            <a:ext cx="2743200" cy="193402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38125" y="1962150"/>
            <a:ext cx="3114675" cy="1169551"/>
          </a:xfrm>
          <a:prstGeom prst="rect">
            <a:avLst/>
          </a:prstGeom>
          <a:noFill/>
        </p:spPr>
        <p:txBody>
          <a:bodyPr wrap="square" rtlCol="0">
            <a:spAutoFit/>
          </a:bodyPr>
          <a:lstStyle/>
          <a:p>
            <a:pPr algn="ctr"/>
            <a:r>
              <a:rPr lang="en-US" sz="1800" dirty="0" smtClean="0">
                <a:solidFill>
                  <a:srgbClr val="C2D3E8"/>
                </a:solidFill>
              </a:rPr>
              <a:t>GOD’S PEOPLE FINDING GOD’S HEART FOR THE WORLD</a:t>
            </a:r>
          </a:p>
          <a:p>
            <a:pPr algn="ctr"/>
            <a:r>
              <a:rPr lang="en-US" sz="1800" dirty="0" smtClean="0">
                <a:solidFill>
                  <a:srgbClr val="C2D3E8"/>
                </a:solidFill>
              </a:rPr>
              <a:t>PART 4: </a:t>
            </a:r>
            <a:r>
              <a:rPr lang="en-US" sz="1800" b="1" dirty="0" smtClean="0">
                <a:solidFill>
                  <a:srgbClr val="C2D3E8"/>
                </a:solidFill>
              </a:rPr>
              <a:t>GROW</a:t>
            </a:r>
            <a:endParaRPr lang="en-US" sz="1800" dirty="0">
              <a:solidFill>
                <a:srgbClr val="C2D3E8"/>
              </a:solidFill>
            </a:endParaRPr>
          </a:p>
          <a:p>
            <a:pPr algn="ctr"/>
            <a:endParaRPr lang="en-US" dirty="0">
              <a:solidFill>
                <a:srgbClr val="C2D3E8"/>
              </a:solidFill>
            </a:endParaRPr>
          </a:p>
        </p:txBody>
      </p:sp>
      <p:sp>
        <p:nvSpPr>
          <p:cNvPr id="3" name="Rectangle 2"/>
          <p:cNvSpPr/>
          <p:nvPr/>
        </p:nvSpPr>
        <p:spPr>
          <a:xfrm>
            <a:off x="3429000" y="-95250"/>
            <a:ext cx="5791200" cy="5632311"/>
          </a:xfrm>
          <a:prstGeom prst="rect">
            <a:avLst/>
          </a:prstGeom>
        </p:spPr>
        <p:txBody>
          <a:bodyPr wrap="square">
            <a:spAutoFit/>
          </a:bodyPr>
          <a:lstStyle/>
          <a:p>
            <a:r>
              <a:rPr lang="en-US" sz="4400" b="1" dirty="0" smtClean="0">
                <a:solidFill>
                  <a:schemeClr val="accent5">
                    <a:lumMod val="40000"/>
                    <a:lumOff val="60000"/>
                  </a:schemeClr>
                </a:solidFill>
              </a:rPr>
              <a:t>THE GREAT </a:t>
            </a:r>
            <a:r>
              <a:rPr lang="en-US" sz="4400" b="1" dirty="0" smtClean="0">
                <a:solidFill>
                  <a:srgbClr val="FFFF00"/>
                </a:solidFill>
              </a:rPr>
              <a:t>OMISSION</a:t>
            </a:r>
          </a:p>
          <a:p>
            <a:endParaRPr lang="en-US" sz="2400" i="1" dirty="0" smtClean="0">
              <a:solidFill>
                <a:srgbClr val="C2D3E8"/>
              </a:solidFill>
            </a:endParaRPr>
          </a:p>
          <a:p>
            <a:r>
              <a:rPr lang="en-US" sz="2000" dirty="0" err="1" smtClean="0">
                <a:solidFill>
                  <a:srgbClr val="C2D3E8"/>
                </a:solidFill>
              </a:rPr>
              <a:t>Barna</a:t>
            </a:r>
            <a:r>
              <a:rPr lang="en-US" sz="2000" dirty="0" smtClean="0">
                <a:solidFill>
                  <a:srgbClr val="C2D3E8"/>
                </a:solidFill>
              </a:rPr>
              <a:t> study “Faith that lasts.”  2007-2011</a:t>
            </a:r>
          </a:p>
          <a:p>
            <a:r>
              <a:rPr lang="en-US" sz="2000" b="1" dirty="0">
                <a:solidFill>
                  <a:srgbClr val="C2D3E8"/>
                </a:solidFill>
              </a:rPr>
              <a:t>Reason #2 – Teens’ and </a:t>
            </a:r>
            <a:r>
              <a:rPr lang="en-US" sz="2000" b="1" dirty="0" err="1">
                <a:solidFill>
                  <a:srgbClr val="C2D3E8"/>
                </a:solidFill>
              </a:rPr>
              <a:t>twentysomethings</a:t>
            </a:r>
            <a:r>
              <a:rPr lang="en-US" sz="2000" b="1" dirty="0">
                <a:solidFill>
                  <a:srgbClr val="C2D3E8"/>
                </a:solidFill>
              </a:rPr>
              <a:t>’ experience of Christianity is shallow.</a:t>
            </a:r>
            <a:endParaRPr lang="en-US" sz="2000" dirty="0">
              <a:solidFill>
                <a:srgbClr val="C2D3E8"/>
              </a:solidFill>
            </a:endParaRPr>
          </a:p>
          <a:p>
            <a:r>
              <a:rPr lang="en-US" sz="2000" dirty="0">
                <a:solidFill>
                  <a:srgbClr val="C2D3E8"/>
                </a:solidFill>
              </a:rPr>
              <a:t>A second reason that young people depart church as young adults is that something is lacking in their experience of church. One-third said “church is boring” (31%). One-quarter of these young adults said that “faith is not relevant to my career or interests” (24%) or that “the Bible is not taught clearly or often enough” (23%). Sadly, one-fifth of these young adults who attended a church as a teenager said that “God seems missing from my experience of church” (20%).</a:t>
            </a:r>
          </a:p>
          <a:p>
            <a:endParaRPr lang="en-US" sz="3200" dirty="0">
              <a:solidFill>
                <a:srgbClr val="C2D3E8"/>
              </a:solidFill>
            </a:endParaRPr>
          </a:p>
        </p:txBody>
      </p:sp>
    </p:spTree>
    <p:extLst>
      <p:ext uri="{BB962C8B-B14F-4D97-AF65-F5344CB8AC3E}">
        <p14:creationId xmlns:p14="http://schemas.microsoft.com/office/powerpoint/2010/main" val="3204736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5305" r="24402" b="19813"/>
          <a:stretch/>
        </p:blipFill>
        <p:spPr bwMode="auto">
          <a:xfrm>
            <a:off x="381000" y="104330"/>
            <a:ext cx="2743200" cy="193402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38125" y="1962150"/>
            <a:ext cx="3114675" cy="1169551"/>
          </a:xfrm>
          <a:prstGeom prst="rect">
            <a:avLst/>
          </a:prstGeom>
          <a:noFill/>
        </p:spPr>
        <p:txBody>
          <a:bodyPr wrap="square" rtlCol="0">
            <a:spAutoFit/>
          </a:bodyPr>
          <a:lstStyle/>
          <a:p>
            <a:pPr algn="ctr"/>
            <a:r>
              <a:rPr lang="en-US" sz="1800" dirty="0" smtClean="0">
                <a:solidFill>
                  <a:srgbClr val="C2D3E8"/>
                </a:solidFill>
              </a:rPr>
              <a:t>GOD’S PEOPLE FINDING GOD’S HEART FOR THE WORLD</a:t>
            </a:r>
          </a:p>
          <a:p>
            <a:pPr algn="ctr"/>
            <a:r>
              <a:rPr lang="en-US" sz="1800" dirty="0" smtClean="0">
                <a:solidFill>
                  <a:srgbClr val="C2D3E8"/>
                </a:solidFill>
              </a:rPr>
              <a:t>PART 4: </a:t>
            </a:r>
            <a:r>
              <a:rPr lang="en-US" sz="1800" b="1" dirty="0" smtClean="0">
                <a:solidFill>
                  <a:srgbClr val="C2D3E8"/>
                </a:solidFill>
              </a:rPr>
              <a:t>GROW</a:t>
            </a:r>
            <a:endParaRPr lang="en-US" sz="1800" dirty="0">
              <a:solidFill>
                <a:srgbClr val="C2D3E8"/>
              </a:solidFill>
            </a:endParaRPr>
          </a:p>
          <a:p>
            <a:pPr algn="ctr"/>
            <a:endParaRPr lang="en-US" dirty="0">
              <a:solidFill>
                <a:srgbClr val="C2D3E8"/>
              </a:solidFill>
            </a:endParaRPr>
          </a:p>
        </p:txBody>
      </p:sp>
      <p:sp>
        <p:nvSpPr>
          <p:cNvPr id="3" name="Rectangle 2"/>
          <p:cNvSpPr/>
          <p:nvPr/>
        </p:nvSpPr>
        <p:spPr>
          <a:xfrm>
            <a:off x="3381375" y="-79375"/>
            <a:ext cx="5791200" cy="5139869"/>
          </a:xfrm>
          <a:prstGeom prst="rect">
            <a:avLst/>
          </a:prstGeom>
        </p:spPr>
        <p:txBody>
          <a:bodyPr wrap="square">
            <a:spAutoFit/>
          </a:bodyPr>
          <a:lstStyle/>
          <a:p>
            <a:r>
              <a:rPr lang="en-US" sz="4400" b="1" dirty="0" smtClean="0">
                <a:solidFill>
                  <a:schemeClr val="accent5">
                    <a:lumMod val="40000"/>
                    <a:lumOff val="60000"/>
                  </a:schemeClr>
                </a:solidFill>
              </a:rPr>
              <a:t>THE GREAT </a:t>
            </a:r>
            <a:r>
              <a:rPr lang="en-US" sz="4400" b="1" dirty="0" smtClean="0">
                <a:solidFill>
                  <a:srgbClr val="FFFF00"/>
                </a:solidFill>
              </a:rPr>
              <a:t>OMISSION</a:t>
            </a:r>
            <a:endParaRPr lang="en-US" sz="3200" dirty="0">
              <a:solidFill>
                <a:schemeClr val="accent5">
                  <a:lumMod val="40000"/>
                  <a:lumOff val="60000"/>
                </a:schemeClr>
              </a:solidFill>
            </a:endParaRPr>
          </a:p>
          <a:p>
            <a:endParaRPr lang="en-US" sz="2400" dirty="0">
              <a:solidFill>
                <a:srgbClr val="C2D3E8"/>
              </a:solidFill>
            </a:endParaRPr>
          </a:p>
          <a:p>
            <a:pPr marL="457200" indent="-457200">
              <a:buFont typeface="Arial"/>
              <a:buChar char="•"/>
            </a:pPr>
            <a:r>
              <a:rPr lang="en-US" sz="2800" dirty="0" smtClean="0">
                <a:solidFill>
                  <a:srgbClr val="C2D3E8"/>
                </a:solidFill>
              </a:rPr>
              <a:t>Discipleship/Growth is simply becoming  ______________.</a:t>
            </a:r>
          </a:p>
          <a:p>
            <a:endParaRPr lang="en-US" sz="2800" dirty="0" smtClean="0">
              <a:solidFill>
                <a:srgbClr val="C2D3E8"/>
              </a:solidFill>
            </a:endParaRPr>
          </a:p>
          <a:p>
            <a:r>
              <a:rPr lang="en-US" sz="2800" dirty="0" smtClean="0">
                <a:solidFill>
                  <a:srgbClr val="C2D3E8"/>
                </a:solidFill>
              </a:rPr>
              <a:t>Luke 6:40 </a:t>
            </a:r>
            <a:r>
              <a:rPr lang="en-US" sz="2800" i="1" dirty="0" smtClean="0">
                <a:solidFill>
                  <a:srgbClr val="C2D3E8"/>
                </a:solidFill>
              </a:rPr>
              <a:t>“everyone who is fully trained will be like their teacher.”</a:t>
            </a:r>
            <a:endParaRPr lang="en-US" sz="2800" dirty="0">
              <a:solidFill>
                <a:srgbClr val="C2D3E8"/>
              </a:solidFill>
            </a:endParaRPr>
          </a:p>
          <a:p>
            <a:endParaRPr lang="en-US" sz="3200" dirty="0" smtClean="0">
              <a:solidFill>
                <a:srgbClr val="C2D3E8"/>
              </a:solidFill>
            </a:endParaRPr>
          </a:p>
          <a:p>
            <a:r>
              <a:rPr lang="en-US" sz="2800" dirty="0">
                <a:solidFill>
                  <a:srgbClr val="C2D3E8"/>
                </a:solidFill>
              </a:rPr>
              <a:t>Proverbs 27:17  </a:t>
            </a:r>
            <a:r>
              <a:rPr lang="en-US" sz="2800" i="1" dirty="0">
                <a:solidFill>
                  <a:srgbClr val="C2D3E8"/>
                </a:solidFill>
              </a:rPr>
              <a:t>“Iron sharpens iron, so one man sharpens another.”</a:t>
            </a:r>
            <a:endParaRPr lang="en-US" sz="2800" dirty="0">
              <a:solidFill>
                <a:srgbClr val="C2D3E8"/>
              </a:solidFill>
            </a:endParaRPr>
          </a:p>
          <a:p>
            <a:endParaRPr lang="en-US" sz="3200" dirty="0">
              <a:solidFill>
                <a:srgbClr val="C2D3E8"/>
              </a:solidFill>
            </a:endParaRPr>
          </a:p>
        </p:txBody>
      </p:sp>
      <p:sp>
        <p:nvSpPr>
          <p:cNvPr id="6" name="TextBox 5"/>
          <p:cNvSpPr txBox="1"/>
          <p:nvPr/>
        </p:nvSpPr>
        <p:spPr>
          <a:xfrm>
            <a:off x="5486400" y="1352550"/>
            <a:ext cx="2514600" cy="523220"/>
          </a:xfrm>
          <a:prstGeom prst="rect">
            <a:avLst/>
          </a:prstGeom>
          <a:noFill/>
        </p:spPr>
        <p:txBody>
          <a:bodyPr wrap="square" rtlCol="0">
            <a:spAutoFit/>
          </a:bodyPr>
          <a:lstStyle/>
          <a:p>
            <a:r>
              <a:rPr lang="en-US" sz="2800" dirty="0" smtClean="0">
                <a:solidFill>
                  <a:srgbClr val="FFFF00"/>
                </a:solidFill>
              </a:rPr>
              <a:t>more like Jesus</a:t>
            </a:r>
            <a:endParaRPr lang="en-US" sz="2800" dirty="0">
              <a:solidFill>
                <a:srgbClr val="FFFF00"/>
              </a:solidFill>
            </a:endParaRPr>
          </a:p>
        </p:txBody>
      </p:sp>
    </p:spTree>
    <p:extLst>
      <p:ext uri="{BB962C8B-B14F-4D97-AF65-F5344CB8AC3E}">
        <p14:creationId xmlns:p14="http://schemas.microsoft.com/office/powerpoint/2010/main" val="900729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5305" r="24402" b="19813"/>
          <a:stretch/>
        </p:blipFill>
        <p:spPr bwMode="auto">
          <a:xfrm>
            <a:off x="381000" y="104330"/>
            <a:ext cx="2743200" cy="193402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38125" y="1962150"/>
            <a:ext cx="3114675" cy="1169551"/>
          </a:xfrm>
          <a:prstGeom prst="rect">
            <a:avLst/>
          </a:prstGeom>
          <a:noFill/>
        </p:spPr>
        <p:txBody>
          <a:bodyPr wrap="square" rtlCol="0">
            <a:spAutoFit/>
          </a:bodyPr>
          <a:lstStyle/>
          <a:p>
            <a:pPr algn="ctr"/>
            <a:r>
              <a:rPr lang="en-US" sz="1800" dirty="0" smtClean="0">
                <a:solidFill>
                  <a:srgbClr val="C2D3E8"/>
                </a:solidFill>
              </a:rPr>
              <a:t>GOD’S PEOPLE FINDING GOD’S HEART FOR THE WORLD</a:t>
            </a:r>
          </a:p>
          <a:p>
            <a:pPr algn="ctr"/>
            <a:r>
              <a:rPr lang="en-US" sz="1800" dirty="0" smtClean="0">
                <a:solidFill>
                  <a:srgbClr val="C2D3E8"/>
                </a:solidFill>
              </a:rPr>
              <a:t>PART 4: </a:t>
            </a:r>
            <a:r>
              <a:rPr lang="en-US" sz="1800" b="1" dirty="0" smtClean="0">
                <a:solidFill>
                  <a:srgbClr val="C2D3E8"/>
                </a:solidFill>
              </a:rPr>
              <a:t>GROW</a:t>
            </a:r>
            <a:endParaRPr lang="en-US" sz="1800" dirty="0">
              <a:solidFill>
                <a:srgbClr val="C2D3E8"/>
              </a:solidFill>
            </a:endParaRPr>
          </a:p>
          <a:p>
            <a:pPr algn="ctr"/>
            <a:endParaRPr lang="en-US" dirty="0">
              <a:solidFill>
                <a:srgbClr val="C2D3E8"/>
              </a:solidFill>
            </a:endParaRPr>
          </a:p>
        </p:txBody>
      </p:sp>
      <p:sp>
        <p:nvSpPr>
          <p:cNvPr id="3" name="Rectangle 2"/>
          <p:cNvSpPr/>
          <p:nvPr/>
        </p:nvSpPr>
        <p:spPr>
          <a:xfrm>
            <a:off x="3381375" y="-79375"/>
            <a:ext cx="5791200" cy="5078313"/>
          </a:xfrm>
          <a:prstGeom prst="rect">
            <a:avLst/>
          </a:prstGeom>
        </p:spPr>
        <p:txBody>
          <a:bodyPr wrap="square">
            <a:spAutoFit/>
          </a:bodyPr>
          <a:lstStyle/>
          <a:p>
            <a:r>
              <a:rPr lang="en-US" sz="4400" b="1" dirty="0" smtClean="0">
                <a:solidFill>
                  <a:schemeClr val="accent5">
                    <a:lumMod val="40000"/>
                    <a:lumOff val="60000"/>
                  </a:schemeClr>
                </a:solidFill>
              </a:rPr>
              <a:t>THE GREAT </a:t>
            </a:r>
            <a:r>
              <a:rPr lang="en-US" sz="4400" b="1" dirty="0" smtClean="0">
                <a:solidFill>
                  <a:srgbClr val="FFFF00"/>
                </a:solidFill>
              </a:rPr>
              <a:t>OMISSION</a:t>
            </a:r>
            <a:endParaRPr lang="en-US" sz="3200" dirty="0">
              <a:solidFill>
                <a:schemeClr val="accent5">
                  <a:lumMod val="40000"/>
                  <a:lumOff val="60000"/>
                </a:schemeClr>
              </a:solidFill>
            </a:endParaRPr>
          </a:p>
          <a:p>
            <a:endParaRPr lang="en-US" sz="2400" dirty="0" smtClean="0">
              <a:solidFill>
                <a:srgbClr val="C2D3E8"/>
              </a:solidFill>
            </a:endParaRPr>
          </a:p>
          <a:p>
            <a:pPr marL="342900" indent="-342900">
              <a:buFont typeface="Arial"/>
              <a:buChar char="•"/>
            </a:pPr>
            <a:r>
              <a:rPr lang="en-US" sz="2800" dirty="0" smtClean="0">
                <a:solidFill>
                  <a:srgbClr val="C2D3E8"/>
                </a:solidFill>
              </a:rPr>
              <a:t>The more </a:t>
            </a:r>
            <a:r>
              <a:rPr lang="en-US" sz="2800" i="1" dirty="0" smtClean="0">
                <a:solidFill>
                  <a:srgbClr val="C2D3E8"/>
                </a:solidFill>
              </a:rPr>
              <a:t>you </a:t>
            </a:r>
            <a:r>
              <a:rPr lang="en-US" sz="2800" dirty="0" smtClean="0">
                <a:solidFill>
                  <a:srgbClr val="C2D3E8"/>
                </a:solidFill>
              </a:rPr>
              <a:t>_____ , the more effective </a:t>
            </a:r>
            <a:r>
              <a:rPr lang="en-US" sz="2800" i="1" dirty="0" smtClean="0">
                <a:solidFill>
                  <a:srgbClr val="C2D3E8"/>
                </a:solidFill>
              </a:rPr>
              <a:t>you</a:t>
            </a:r>
            <a:r>
              <a:rPr lang="en-US" sz="2800" dirty="0" smtClean="0">
                <a:solidFill>
                  <a:srgbClr val="C2D3E8"/>
                </a:solidFill>
              </a:rPr>
              <a:t> will be.</a:t>
            </a:r>
          </a:p>
          <a:p>
            <a:r>
              <a:rPr lang="en-US" sz="2000" dirty="0" smtClean="0">
                <a:solidFill>
                  <a:srgbClr val="C2D3E8"/>
                </a:solidFill>
              </a:rPr>
              <a:t>Ephesians 4:14-16  </a:t>
            </a:r>
            <a:r>
              <a:rPr lang="en-US" sz="2000" i="1" dirty="0" smtClean="0">
                <a:solidFill>
                  <a:srgbClr val="C2D3E8"/>
                </a:solidFill>
              </a:rPr>
              <a:t>“Then we will no longer be infants, tossed back and forth by the waves, and blown here and there b</a:t>
            </a:r>
            <a:r>
              <a:rPr lang="en-US" sz="2000" dirty="0" smtClean="0">
                <a:solidFill>
                  <a:srgbClr val="C2D3E8"/>
                </a:solidFill>
              </a:rPr>
              <a:t>y </a:t>
            </a:r>
            <a:r>
              <a:rPr lang="en-US" sz="2000" i="1" dirty="0" smtClean="0">
                <a:solidFill>
                  <a:srgbClr val="C2D3E8"/>
                </a:solidFill>
              </a:rPr>
              <a:t>every wind of teaching and by the cunning and craftiness of people in their deceitful scheming.  </a:t>
            </a:r>
            <a:r>
              <a:rPr lang="en-US" sz="2000" i="1" dirty="0" smtClean="0">
                <a:solidFill>
                  <a:srgbClr val="FFFF00"/>
                </a:solidFill>
              </a:rPr>
              <a:t>Instead, speaking the truth in love, we will grow to become in every respect the mature body of Him who is the head, that is, Christ</a:t>
            </a:r>
            <a:r>
              <a:rPr lang="en-US" sz="2000" i="1" dirty="0" smtClean="0">
                <a:solidFill>
                  <a:srgbClr val="C2D3E8"/>
                </a:solidFill>
              </a:rPr>
              <a:t>.  From Him the whole body, joined and held together by every supporting ligament, grows and builds itself up in love, as each part does its work.”</a:t>
            </a:r>
            <a:endParaRPr lang="en-US" sz="2400" dirty="0">
              <a:solidFill>
                <a:srgbClr val="C2D3E8"/>
              </a:solidFill>
            </a:endParaRPr>
          </a:p>
        </p:txBody>
      </p:sp>
      <p:sp>
        <p:nvSpPr>
          <p:cNvPr id="5" name="TextBox 4"/>
          <p:cNvSpPr txBox="1"/>
          <p:nvPr/>
        </p:nvSpPr>
        <p:spPr>
          <a:xfrm>
            <a:off x="5867400" y="895350"/>
            <a:ext cx="1371600" cy="523220"/>
          </a:xfrm>
          <a:prstGeom prst="rect">
            <a:avLst/>
          </a:prstGeom>
          <a:noFill/>
        </p:spPr>
        <p:txBody>
          <a:bodyPr wrap="square" rtlCol="0">
            <a:spAutoFit/>
          </a:bodyPr>
          <a:lstStyle/>
          <a:p>
            <a:r>
              <a:rPr lang="en-US" sz="2800" dirty="0" smtClean="0">
                <a:solidFill>
                  <a:srgbClr val="FFFF00"/>
                </a:solidFill>
              </a:rPr>
              <a:t>grow</a:t>
            </a:r>
            <a:endParaRPr lang="en-US" sz="2800" dirty="0">
              <a:solidFill>
                <a:srgbClr val="FFFF00"/>
              </a:solidFill>
            </a:endParaRPr>
          </a:p>
        </p:txBody>
      </p:sp>
    </p:spTree>
    <p:extLst>
      <p:ext uri="{BB962C8B-B14F-4D97-AF65-F5344CB8AC3E}">
        <p14:creationId xmlns:p14="http://schemas.microsoft.com/office/powerpoint/2010/main" val="3501826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5305" r="24402" b="19813"/>
          <a:stretch/>
        </p:blipFill>
        <p:spPr bwMode="auto">
          <a:xfrm>
            <a:off x="381000" y="104330"/>
            <a:ext cx="2743200" cy="193402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38125" y="1962150"/>
            <a:ext cx="3114675" cy="1169551"/>
          </a:xfrm>
          <a:prstGeom prst="rect">
            <a:avLst/>
          </a:prstGeom>
          <a:noFill/>
        </p:spPr>
        <p:txBody>
          <a:bodyPr wrap="square" rtlCol="0">
            <a:spAutoFit/>
          </a:bodyPr>
          <a:lstStyle/>
          <a:p>
            <a:pPr algn="ctr"/>
            <a:r>
              <a:rPr lang="en-US" sz="1800" dirty="0" smtClean="0">
                <a:solidFill>
                  <a:srgbClr val="C2D3E8"/>
                </a:solidFill>
              </a:rPr>
              <a:t>GOD’S PEOPLE FINDING GOD’S HEART FOR THE WORLD</a:t>
            </a:r>
          </a:p>
          <a:p>
            <a:pPr algn="ctr"/>
            <a:r>
              <a:rPr lang="en-US" sz="1800" dirty="0" smtClean="0">
                <a:solidFill>
                  <a:srgbClr val="C2D3E8"/>
                </a:solidFill>
              </a:rPr>
              <a:t>PART 4: </a:t>
            </a:r>
            <a:r>
              <a:rPr lang="en-US" sz="1800" b="1" dirty="0" smtClean="0">
                <a:solidFill>
                  <a:srgbClr val="C2D3E8"/>
                </a:solidFill>
              </a:rPr>
              <a:t>GROW</a:t>
            </a:r>
            <a:endParaRPr lang="en-US" sz="1800" dirty="0">
              <a:solidFill>
                <a:srgbClr val="C2D3E8"/>
              </a:solidFill>
            </a:endParaRPr>
          </a:p>
          <a:p>
            <a:pPr algn="ctr"/>
            <a:endParaRPr lang="en-US" dirty="0">
              <a:solidFill>
                <a:srgbClr val="C2D3E8"/>
              </a:solidFill>
            </a:endParaRPr>
          </a:p>
        </p:txBody>
      </p:sp>
      <p:sp>
        <p:nvSpPr>
          <p:cNvPr id="3" name="Rectangle 2"/>
          <p:cNvSpPr/>
          <p:nvPr/>
        </p:nvSpPr>
        <p:spPr>
          <a:xfrm>
            <a:off x="3381375" y="-79375"/>
            <a:ext cx="5791200" cy="5262979"/>
          </a:xfrm>
          <a:prstGeom prst="rect">
            <a:avLst/>
          </a:prstGeom>
        </p:spPr>
        <p:txBody>
          <a:bodyPr wrap="square">
            <a:spAutoFit/>
          </a:bodyPr>
          <a:lstStyle/>
          <a:p>
            <a:r>
              <a:rPr lang="en-US" sz="4400" b="1" dirty="0" smtClean="0">
                <a:solidFill>
                  <a:schemeClr val="accent5">
                    <a:lumMod val="40000"/>
                    <a:lumOff val="60000"/>
                  </a:schemeClr>
                </a:solidFill>
              </a:rPr>
              <a:t>THE GREAT </a:t>
            </a:r>
            <a:r>
              <a:rPr lang="en-US" sz="4400" b="1" dirty="0" smtClean="0">
                <a:solidFill>
                  <a:srgbClr val="FFFF00"/>
                </a:solidFill>
              </a:rPr>
              <a:t>OMISSION</a:t>
            </a:r>
            <a:endParaRPr lang="en-US" sz="3200" dirty="0">
              <a:solidFill>
                <a:schemeClr val="accent5">
                  <a:lumMod val="40000"/>
                  <a:lumOff val="60000"/>
                </a:schemeClr>
              </a:solidFill>
            </a:endParaRPr>
          </a:p>
          <a:p>
            <a:endParaRPr lang="en-US" sz="2800" dirty="0" smtClean="0">
              <a:solidFill>
                <a:srgbClr val="C2D3E8"/>
              </a:solidFill>
            </a:endParaRPr>
          </a:p>
          <a:p>
            <a:pPr marL="457200" indent="-457200">
              <a:buFont typeface="Arial"/>
              <a:buChar char="•"/>
            </a:pPr>
            <a:r>
              <a:rPr lang="en-US" sz="2800" dirty="0" smtClean="0">
                <a:solidFill>
                  <a:srgbClr val="C2D3E8"/>
                </a:solidFill>
              </a:rPr>
              <a:t>Growth happens best in __________.</a:t>
            </a:r>
          </a:p>
          <a:p>
            <a:pPr marL="457200" indent="-457200">
              <a:buFont typeface="Arial"/>
              <a:buChar char="•"/>
            </a:pPr>
            <a:endParaRPr lang="en-US" sz="2800" dirty="0">
              <a:solidFill>
                <a:srgbClr val="C2D3E8"/>
              </a:solidFill>
            </a:endParaRPr>
          </a:p>
          <a:p>
            <a:r>
              <a:rPr lang="en-US" sz="2000" dirty="0" smtClean="0">
                <a:solidFill>
                  <a:srgbClr val="C2D3E8"/>
                </a:solidFill>
              </a:rPr>
              <a:t>Acts 2:44-47 </a:t>
            </a:r>
            <a:r>
              <a:rPr lang="en-US" sz="2000" i="1" dirty="0" smtClean="0">
                <a:solidFill>
                  <a:srgbClr val="C2D3E8"/>
                </a:solidFill>
              </a:rPr>
              <a:t>“All the believers were together and had everything in common.  They sold property and possessions to give to anyone who had need.  Every day they continued to meet together in the temple courts.  They broke bread in their homes and ate together with glad and sincere hearts, </a:t>
            </a:r>
            <a:r>
              <a:rPr lang="en-US" sz="2000" i="1" dirty="0" smtClean="0">
                <a:solidFill>
                  <a:srgbClr val="FFFF66"/>
                </a:solidFill>
              </a:rPr>
              <a:t>praising God </a:t>
            </a:r>
            <a:r>
              <a:rPr lang="en-US" sz="2000" i="1" dirty="0" smtClean="0">
                <a:solidFill>
                  <a:srgbClr val="C2D3E8"/>
                </a:solidFill>
              </a:rPr>
              <a:t>and enjoying</a:t>
            </a:r>
            <a:r>
              <a:rPr lang="en-US" sz="2000" dirty="0" smtClean="0">
                <a:solidFill>
                  <a:srgbClr val="C2D3E8"/>
                </a:solidFill>
              </a:rPr>
              <a:t> </a:t>
            </a:r>
            <a:r>
              <a:rPr lang="en-US" sz="2000" i="1" dirty="0" smtClean="0">
                <a:solidFill>
                  <a:srgbClr val="C2D3E8"/>
                </a:solidFill>
              </a:rPr>
              <a:t>the favor of all the people.  And the Lord added to their number daily those who were being saved.”</a:t>
            </a:r>
            <a:endParaRPr lang="en-US" sz="2000" dirty="0" smtClean="0">
              <a:solidFill>
                <a:srgbClr val="C2D3E8"/>
              </a:solidFill>
            </a:endParaRPr>
          </a:p>
        </p:txBody>
      </p:sp>
      <p:sp>
        <p:nvSpPr>
          <p:cNvPr id="4" name="TextBox 3"/>
          <p:cNvSpPr txBox="1"/>
          <p:nvPr/>
        </p:nvSpPr>
        <p:spPr>
          <a:xfrm>
            <a:off x="3886200" y="1428750"/>
            <a:ext cx="1905000" cy="523220"/>
          </a:xfrm>
          <a:prstGeom prst="rect">
            <a:avLst/>
          </a:prstGeom>
          <a:noFill/>
        </p:spPr>
        <p:txBody>
          <a:bodyPr wrap="square" rtlCol="0">
            <a:spAutoFit/>
          </a:bodyPr>
          <a:lstStyle/>
          <a:p>
            <a:r>
              <a:rPr lang="en-US" sz="2800" dirty="0" smtClean="0">
                <a:solidFill>
                  <a:srgbClr val="FFFF00"/>
                </a:solidFill>
              </a:rPr>
              <a:t>community</a:t>
            </a:r>
            <a:endParaRPr lang="en-US" sz="2800" dirty="0">
              <a:solidFill>
                <a:srgbClr val="FFFF00"/>
              </a:solidFill>
            </a:endParaRPr>
          </a:p>
        </p:txBody>
      </p:sp>
    </p:spTree>
    <p:extLst>
      <p:ext uri="{BB962C8B-B14F-4D97-AF65-F5344CB8AC3E}">
        <p14:creationId xmlns:p14="http://schemas.microsoft.com/office/powerpoint/2010/main" val="1354638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2583</TotalTime>
  <Words>855</Words>
  <Application>Microsoft Macintosh PowerPoint</Application>
  <PresentationFormat>On-screen Show (16:9)</PresentationFormat>
  <Paragraphs>97</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Horne</dc:creator>
  <cp:lastModifiedBy>Doug Guizlo</cp:lastModifiedBy>
  <cp:revision>89</cp:revision>
  <dcterms:created xsi:type="dcterms:W3CDTF">2015-02-15T22:34:11Z</dcterms:created>
  <dcterms:modified xsi:type="dcterms:W3CDTF">2015-05-03T15:27:15Z</dcterms:modified>
</cp:coreProperties>
</file>