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056"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6C3942-3377-CE44-82D3-85F66EBA8A3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279264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C3942-3377-CE44-82D3-85F66EBA8A3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185322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C3942-3377-CE44-82D3-85F66EBA8A3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186140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C3942-3377-CE44-82D3-85F66EBA8A3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1079395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6C3942-3377-CE44-82D3-85F66EBA8A3E}"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428914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6C3942-3377-CE44-82D3-85F66EBA8A3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257798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6C3942-3377-CE44-82D3-85F66EBA8A3E}" type="datetimeFigureOut">
              <a:rPr lang="en-US" smtClean="0"/>
              <a:t>12/5/14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61216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6C3942-3377-CE44-82D3-85F66EBA8A3E}" type="datetimeFigureOut">
              <a:rPr lang="en-US" smtClean="0"/>
              <a:t>12/5/14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348648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6C3942-3377-CE44-82D3-85F66EBA8A3E}" type="datetimeFigureOut">
              <a:rPr lang="en-US" smtClean="0"/>
              <a:t>12/5/14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166440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C3942-3377-CE44-82D3-85F66EBA8A3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169696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C3942-3377-CE44-82D3-85F66EBA8A3E}"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AE2E-01A5-FE4D-9936-4D4931531DDD}" type="slidenum">
              <a:rPr lang="en-US" smtClean="0"/>
              <a:t>‹#›</a:t>
            </a:fld>
            <a:endParaRPr lang="en-US"/>
          </a:p>
        </p:txBody>
      </p:sp>
    </p:spTree>
    <p:extLst>
      <p:ext uri="{BB962C8B-B14F-4D97-AF65-F5344CB8AC3E}">
        <p14:creationId xmlns:p14="http://schemas.microsoft.com/office/powerpoint/2010/main" val="36600536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A6C3942-3377-CE44-82D3-85F66EBA8A3E}" type="datetimeFigureOut">
              <a:rPr lang="en-US" smtClean="0"/>
              <a:t>12/5/14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9D4AE2E-01A5-FE4D-9936-4D4931531DDD}" type="slidenum">
              <a:rPr lang="en-US" smtClean="0"/>
              <a:t>‹#›</a:t>
            </a:fld>
            <a:endParaRPr lang="en-US"/>
          </a:p>
        </p:txBody>
      </p:sp>
    </p:spTree>
    <p:extLst>
      <p:ext uri="{BB962C8B-B14F-4D97-AF65-F5344CB8AC3E}">
        <p14:creationId xmlns:p14="http://schemas.microsoft.com/office/powerpoint/2010/main" val="202106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6365" y="216705"/>
            <a:ext cx="8509000" cy="1384995"/>
          </a:xfrm>
          <a:prstGeom prst="rect">
            <a:avLst/>
          </a:prstGeom>
        </p:spPr>
        <p:txBody>
          <a:bodyPr wrap="square">
            <a:spAutoFit/>
          </a:bodyPr>
          <a:lstStyle/>
          <a:p>
            <a:pPr algn="ctr"/>
            <a:r>
              <a:rPr lang="en-US" sz="2800" b="1" dirty="0">
                <a:solidFill>
                  <a:srgbClr val="FFFF00"/>
                </a:solidFill>
              </a:rPr>
              <a:t>Turning a Trial into </a:t>
            </a:r>
            <a:r>
              <a:rPr lang="en-US" sz="2800" b="1" dirty="0" smtClean="0">
                <a:solidFill>
                  <a:srgbClr val="FFFF00"/>
                </a:solidFill>
              </a:rPr>
              <a:t>Triumph!</a:t>
            </a:r>
            <a:endParaRPr lang="en-US" sz="2800" dirty="0">
              <a:solidFill>
                <a:srgbClr val="FFFF00"/>
              </a:solidFill>
            </a:endParaRPr>
          </a:p>
          <a:p>
            <a:pPr algn="ctr"/>
            <a:r>
              <a:rPr lang="en-US" sz="2800" i="1" dirty="0"/>
              <a:t>Daniel:  An uncompromising example of faith</a:t>
            </a:r>
            <a:endParaRPr lang="en-US" sz="2800" dirty="0"/>
          </a:p>
          <a:p>
            <a:pPr algn="ctr"/>
            <a:r>
              <a:rPr lang="en-US" sz="2800" dirty="0">
                <a:solidFill>
                  <a:srgbClr val="FFFF00"/>
                </a:solidFill>
              </a:rPr>
              <a:t>December 7</a:t>
            </a:r>
            <a:r>
              <a:rPr lang="en-US" sz="2800" baseline="30000" dirty="0">
                <a:solidFill>
                  <a:srgbClr val="FFFF00"/>
                </a:solidFill>
              </a:rPr>
              <a:t>th</a:t>
            </a:r>
            <a:r>
              <a:rPr lang="en-US" sz="2800" dirty="0">
                <a:solidFill>
                  <a:srgbClr val="FFFF00"/>
                </a:solidFill>
              </a:rPr>
              <a:t>,  2014</a:t>
            </a:r>
            <a:r>
              <a:rPr lang="en-US" sz="2800" dirty="0" smtClean="0">
                <a:solidFill>
                  <a:srgbClr val="FFFF00"/>
                </a:solidFill>
                <a:effectLst/>
              </a:rPr>
              <a:t> </a:t>
            </a:r>
            <a:endParaRPr lang="en-US" sz="2800" dirty="0">
              <a:solidFill>
                <a:srgbClr val="FFFF00"/>
              </a:solidFill>
            </a:endParaRPr>
          </a:p>
        </p:txBody>
      </p:sp>
    </p:spTree>
    <p:extLst>
      <p:ext uri="{BB962C8B-B14F-4D97-AF65-F5344CB8AC3E}">
        <p14:creationId xmlns:p14="http://schemas.microsoft.com/office/powerpoint/2010/main" val="173256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6273" y="170890"/>
            <a:ext cx="8797636" cy="2893100"/>
          </a:xfrm>
          <a:prstGeom prst="rect">
            <a:avLst/>
          </a:prstGeom>
        </p:spPr>
        <p:txBody>
          <a:bodyPr wrap="square">
            <a:spAutoFit/>
          </a:bodyPr>
          <a:lstStyle/>
          <a:p>
            <a:r>
              <a:rPr lang="en-US" sz="2400" b="1" dirty="0">
                <a:solidFill>
                  <a:srgbClr val="FFFF00"/>
                </a:solidFill>
              </a:rPr>
              <a:t>Daniel’s </a:t>
            </a:r>
            <a:r>
              <a:rPr lang="en-US" sz="2400" b="1" u="sng" dirty="0">
                <a:solidFill>
                  <a:srgbClr val="FFFF00"/>
                </a:solidFill>
              </a:rPr>
              <a:t>Dedication</a:t>
            </a:r>
            <a:r>
              <a:rPr lang="en-US" sz="2400" b="1" dirty="0">
                <a:solidFill>
                  <a:srgbClr val="FFFF00"/>
                </a:solidFill>
              </a:rPr>
              <a:t>  (Chapter 1)</a:t>
            </a:r>
            <a:endParaRPr lang="en-US" sz="2400" dirty="0">
              <a:solidFill>
                <a:srgbClr val="FFFF00"/>
              </a:solidFill>
            </a:endParaRPr>
          </a:p>
          <a:p>
            <a:r>
              <a:rPr lang="en-US" b="1" dirty="0"/>
              <a:t> </a:t>
            </a:r>
            <a:endParaRPr lang="en-US" dirty="0"/>
          </a:p>
          <a:p>
            <a:r>
              <a:rPr lang="en-US" sz="2000" dirty="0"/>
              <a:t>1:8  </a:t>
            </a:r>
            <a:r>
              <a:rPr lang="en-US" sz="2000" i="1" dirty="0"/>
              <a:t>“But Daniel </a:t>
            </a:r>
            <a:r>
              <a:rPr lang="en-US" sz="2000" b="1" i="1" dirty="0">
                <a:solidFill>
                  <a:srgbClr val="FFFF00"/>
                </a:solidFill>
              </a:rPr>
              <a:t>made up his mind</a:t>
            </a:r>
            <a:r>
              <a:rPr lang="en-US" sz="2000" i="1" dirty="0">
                <a:solidFill>
                  <a:srgbClr val="FFFF00"/>
                </a:solidFill>
              </a:rPr>
              <a:t> </a:t>
            </a:r>
            <a:r>
              <a:rPr lang="en-US" sz="2000" i="1" dirty="0"/>
              <a:t>that he would not defile himself with the king’s choice food or with the wine which he drank; so he sought permission from the commander of the officials that he might not defile himself.”</a:t>
            </a:r>
            <a:endParaRPr lang="en-US" sz="2000" dirty="0"/>
          </a:p>
          <a:p>
            <a:r>
              <a:rPr lang="en-US" sz="2000" i="1" dirty="0"/>
              <a:t> </a:t>
            </a:r>
            <a:endParaRPr lang="en-US" sz="2000" dirty="0"/>
          </a:p>
          <a:p>
            <a:r>
              <a:rPr lang="en-US" sz="2000" dirty="0"/>
              <a:t>1:17  </a:t>
            </a:r>
            <a:r>
              <a:rPr lang="en-US" sz="2000" i="1" dirty="0"/>
              <a:t>“And as for these four youths, </a:t>
            </a:r>
            <a:r>
              <a:rPr lang="en-US" sz="2000" b="1" i="1" dirty="0">
                <a:solidFill>
                  <a:srgbClr val="FFFF00"/>
                </a:solidFill>
              </a:rPr>
              <a:t>God gave them</a:t>
            </a:r>
            <a:r>
              <a:rPr lang="en-US" sz="2000" i="1" dirty="0">
                <a:solidFill>
                  <a:srgbClr val="FFFF00"/>
                </a:solidFill>
              </a:rPr>
              <a:t> </a:t>
            </a:r>
            <a:r>
              <a:rPr lang="en-US" sz="2000" i="1" dirty="0"/>
              <a:t>knowledge and intelligence in every branch of literature and wisdom; Daniel even understood all kinds of visions and dreams.”</a:t>
            </a:r>
            <a:r>
              <a:rPr lang="en-US" sz="2000" dirty="0" smtClean="0">
                <a:effectLst/>
              </a:rPr>
              <a:t> </a:t>
            </a:r>
            <a:endParaRPr lang="en-US" sz="2000" dirty="0"/>
          </a:p>
        </p:txBody>
      </p:sp>
    </p:spTree>
    <p:extLst>
      <p:ext uri="{BB962C8B-B14F-4D97-AF65-F5344CB8AC3E}">
        <p14:creationId xmlns:p14="http://schemas.microsoft.com/office/powerpoint/2010/main" val="2166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913" y="113530"/>
            <a:ext cx="8947727" cy="4216539"/>
          </a:xfrm>
          <a:prstGeom prst="rect">
            <a:avLst/>
          </a:prstGeom>
        </p:spPr>
        <p:txBody>
          <a:bodyPr wrap="square">
            <a:spAutoFit/>
          </a:bodyPr>
          <a:lstStyle/>
          <a:p>
            <a:r>
              <a:rPr lang="en-US" sz="2400" b="1" dirty="0">
                <a:solidFill>
                  <a:srgbClr val="FFFF00"/>
                </a:solidFill>
              </a:rPr>
              <a:t>Daniel’s </a:t>
            </a:r>
            <a:r>
              <a:rPr lang="en-US" sz="2400" b="1" u="sng" dirty="0">
                <a:solidFill>
                  <a:srgbClr val="FFFF00"/>
                </a:solidFill>
              </a:rPr>
              <a:t>Discernment</a:t>
            </a:r>
            <a:r>
              <a:rPr lang="en-US" sz="2400" b="1" dirty="0">
                <a:solidFill>
                  <a:srgbClr val="FFFF00"/>
                </a:solidFill>
              </a:rPr>
              <a:t> (Chapter 2)</a:t>
            </a:r>
            <a:endParaRPr lang="en-US" sz="2400" dirty="0">
              <a:solidFill>
                <a:srgbClr val="FFFF00"/>
              </a:solidFill>
            </a:endParaRPr>
          </a:p>
          <a:p>
            <a:r>
              <a:rPr lang="en-US" sz="2400" b="1" dirty="0">
                <a:solidFill>
                  <a:srgbClr val="FFFF00"/>
                </a:solidFill>
              </a:rPr>
              <a:t> </a:t>
            </a:r>
            <a:endParaRPr lang="en-US" sz="2400" dirty="0">
              <a:solidFill>
                <a:srgbClr val="FFFF00"/>
              </a:solidFill>
            </a:endParaRPr>
          </a:p>
          <a:p>
            <a:r>
              <a:rPr lang="en-US" sz="2000" b="1" dirty="0"/>
              <a:t>2:14</a:t>
            </a:r>
            <a:r>
              <a:rPr lang="en-US" sz="2000" dirty="0"/>
              <a:t>  </a:t>
            </a:r>
            <a:r>
              <a:rPr lang="en-US" sz="2000" i="1" dirty="0"/>
              <a:t>“Then Daniel replied with </a:t>
            </a:r>
            <a:r>
              <a:rPr lang="en-US" sz="2000" b="1" i="1" dirty="0">
                <a:solidFill>
                  <a:srgbClr val="FFFF00"/>
                </a:solidFill>
              </a:rPr>
              <a:t>discretion</a:t>
            </a:r>
            <a:r>
              <a:rPr lang="en-US" sz="2000" i="1" dirty="0"/>
              <a:t> and </a:t>
            </a:r>
            <a:r>
              <a:rPr lang="en-US" sz="2000" b="1" i="1" dirty="0">
                <a:solidFill>
                  <a:srgbClr val="FFFF00"/>
                </a:solidFill>
              </a:rPr>
              <a:t>discernment</a:t>
            </a:r>
            <a:r>
              <a:rPr lang="en-US" sz="2000" i="1" dirty="0"/>
              <a:t> to </a:t>
            </a:r>
            <a:r>
              <a:rPr lang="en-US" sz="2000" i="1" dirty="0" err="1"/>
              <a:t>Arioch</a:t>
            </a:r>
            <a:r>
              <a:rPr lang="en-US" sz="2000" i="1" dirty="0"/>
              <a:t>, the captain of the king’s bodyguard, who had gone forth to slay the wise men of Babylon.”</a:t>
            </a:r>
            <a:endParaRPr lang="en-US" sz="2000" dirty="0"/>
          </a:p>
          <a:p>
            <a:r>
              <a:rPr lang="en-US" sz="2000" i="1" dirty="0"/>
              <a:t> </a:t>
            </a:r>
            <a:endParaRPr lang="en-US" sz="2000" dirty="0"/>
          </a:p>
          <a:p>
            <a:r>
              <a:rPr lang="en-US" sz="2000" b="1" dirty="0"/>
              <a:t>2:20-23</a:t>
            </a:r>
            <a:r>
              <a:rPr lang="en-US" sz="2000" dirty="0"/>
              <a:t>  </a:t>
            </a:r>
            <a:r>
              <a:rPr lang="en-US" sz="2000" b="1" dirty="0"/>
              <a:t>Daniel:  </a:t>
            </a:r>
            <a:r>
              <a:rPr lang="en-US" sz="2000" i="1" dirty="0"/>
              <a:t>“Let the name of God be blessed forever and ever, for wisdom and power belong to Him.  And </a:t>
            </a:r>
            <a:r>
              <a:rPr lang="en-US" sz="2000" b="1" i="1" dirty="0"/>
              <a:t>it is </a:t>
            </a:r>
            <a:r>
              <a:rPr lang="en-US" sz="2000" b="1" i="1" dirty="0">
                <a:solidFill>
                  <a:srgbClr val="FFFF00"/>
                </a:solidFill>
              </a:rPr>
              <a:t>He who changes</a:t>
            </a:r>
            <a:r>
              <a:rPr lang="en-US" sz="2000" i="1" dirty="0"/>
              <a:t> the times and epochs; </a:t>
            </a:r>
            <a:r>
              <a:rPr lang="en-US" sz="2000" b="1" i="1" dirty="0">
                <a:solidFill>
                  <a:srgbClr val="FFFF00"/>
                </a:solidFill>
              </a:rPr>
              <a:t>He removes</a:t>
            </a:r>
            <a:r>
              <a:rPr lang="en-US" sz="2000" i="1" dirty="0">
                <a:solidFill>
                  <a:srgbClr val="FFFF00"/>
                </a:solidFill>
              </a:rPr>
              <a:t> </a:t>
            </a:r>
            <a:r>
              <a:rPr lang="en-US" sz="2000" i="1" dirty="0"/>
              <a:t>kings and </a:t>
            </a:r>
            <a:r>
              <a:rPr lang="en-US" sz="2000" b="1" i="1" dirty="0">
                <a:solidFill>
                  <a:srgbClr val="FFFF00"/>
                </a:solidFill>
              </a:rPr>
              <a:t>establishes</a:t>
            </a:r>
            <a:r>
              <a:rPr lang="en-US" sz="2000" i="1" dirty="0"/>
              <a:t> kings; </a:t>
            </a:r>
            <a:r>
              <a:rPr lang="en-US" sz="2000" b="1" i="1" dirty="0">
                <a:solidFill>
                  <a:srgbClr val="FFFF00"/>
                </a:solidFill>
              </a:rPr>
              <a:t>He gives</a:t>
            </a:r>
            <a:r>
              <a:rPr lang="en-US" sz="2000" i="1" dirty="0">
                <a:solidFill>
                  <a:srgbClr val="FFFF00"/>
                </a:solidFill>
              </a:rPr>
              <a:t> </a:t>
            </a:r>
            <a:r>
              <a:rPr lang="en-US" sz="2000" i="1" dirty="0"/>
              <a:t>wisdom to wise men, and knowledge to men of understanding.  It is </a:t>
            </a:r>
            <a:r>
              <a:rPr lang="en-US" sz="2000" b="1" i="1" dirty="0">
                <a:solidFill>
                  <a:srgbClr val="FFFF00"/>
                </a:solidFill>
              </a:rPr>
              <a:t>He who reveals</a:t>
            </a:r>
            <a:r>
              <a:rPr lang="en-US" sz="2000" i="1" dirty="0">
                <a:solidFill>
                  <a:srgbClr val="FFFF00"/>
                </a:solidFill>
              </a:rPr>
              <a:t> </a:t>
            </a:r>
            <a:r>
              <a:rPr lang="en-US" sz="2000" i="1" dirty="0"/>
              <a:t>the profound and hidden things; </a:t>
            </a:r>
            <a:r>
              <a:rPr lang="en-US" sz="2000" b="1" i="1" dirty="0">
                <a:solidFill>
                  <a:srgbClr val="FFFF00"/>
                </a:solidFill>
              </a:rPr>
              <a:t>He knows</a:t>
            </a:r>
            <a:r>
              <a:rPr lang="en-US" sz="2000" i="1" dirty="0">
                <a:solidFill>
                  <a:srgbClr val="FFFF00"/>
                </a:solidFill>
              </a:rPr>
              <a:t> </a:t>
            </a:r>
            <a:r>
              <a:rPr lang="en-US" sz="2000" i="1" dirty="0"/>
              <a:t>what is in the darkness, and the light dwells with Him.  To Thee, O God of my fathers, I give thanks and praise, </a:t>
            </a:r>
            <a:r>
              <a:rPr lang="en-US" sz="2000" b="1" i="1" dirty="0"/>
              <a:t>for </a:t>
            </a:r>
            <a:r>
              <a:rPr lang="en-US" sz="2000" b="1" i="1" dirty="0">
                <a:solidFill>
                  <a:srgbClr val="FFFF00"/>
                </a:solidFill>
              </a:rPr>
              <a:t>Thou hast given</a:t>
            </a:r>
            <a:r>
              <a:rPr lang="en-US" sz="2000" i="1" dirty="0">
                <a:solidFill>
                  <a:srgbClr val="FFFF00"/>
                </a:solidFill>
              </a:rPr>
              <a:t> </a:t>
            </a:r>
            <a:r>
              <a:rPr lang="en-US" sz="2000" i="1" dirty="0"/>
              <a:t>me wisdom and power; Even now </a:t>
            </a:r>
            <a:r>
              <a:rPr lang="en-US" sz="2000" b="1" i="1" dirty="0">
                <a:solidFill>
                  <a:srgbClr val="FFFF00"/>
                </a:solidFill>
              </a:rPr>
              <a:t>Thou hast</a:t>
            </a:r>
            <a:r>
              <a:rPr lang="en-US" sz="2000" i="1" dirty="0">
                <a:solidFill>
                  <a:srgbClr val="FFFF00"/>
                </a:solidFill>
              </a:rPr>
              <a:t> </a:t>
            </a:r>
            <a:r>
              <a:rPr lang="en-US" sz="2000" b="1" i="1" dirty="0">
                <a:solidFill>
                  <a:srgbClr val="FFFF00"/>
                </a:solidFill>
              </a:rPr>
              <a:t>made known</a:t>
            </a:r>
            <a:r>
              <a:rPr lang="en-US" sz="2000" i="1" dirty="0"/>
              <a:t> to me what we requested of Thee, for </a:t>
            </a:r>
            <a:r>
              <a:rPr lang="en-US" sz="2000" b="1" i="1" dirty="0">
                <a:solidFill>
                  <a:srgbClr val="FFFF00"/>
                </a:solidFill>
              </a:rPr>
              <a:t>Thou hast made known</a:t>
            </a:r>
            <a:r>
              <a:rPr lang="en-US" sz="2000" i="1" dirty="0"/>
              <a:t> to us the king’s matter.”</a:t>
            </a:r>
            <a:endParaRPr lang="en-US" sz="2000" dirty="0"/>
          </a:p>
        </p:txBody>
      </p:sp>
    </p:spTree>
    <p:extLst>
      <p:ext uri="{BB962C8B-B14F-4D97-AF65-F5344CB8AC3E}">
        <p14:creationId xmlns:p14="http://schemas.microsoft.com/office/powerpoint/2010/main" val="310715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9098"/>
            <a:ext cx="9143999" cy="4770537"/>
          </a:xfrm>
          <a:prstGeom prst="rect">
            <a:avLst/>
          </a:prstGeom>
        </p:spPr>
        <p:txBody>
          <a:bodyPr wrap="square">
            <a:spAutoFit/>
          </a:bodyPr>
          <a:lstStyle/>
          <a:p>
            <a:r>
              <a:rPr lang="en-US" sz="2400" b="1" dirty="0">
                <a:solidFill>
                  <a:srgbClr val="FFFF00"/>
                </a:solidFill>
              </a:rPr>
              <a:t>Daniel’s </a:t>
            </a:r>
            <a:r>
              <a:rPr lang="en-US" sz="2400" b="1" u="sng" dirty="0">
                <a:solidFill>
                  <a:srgbClr val="FFFF00"/>
                </a:solidFill>
              </a:rPr>
              <a:t>Demonstration</a:t>
            </a:r>
            <a:r>
              <a:rPr lang="en-US" sz="2400" b="1" dirty="0">
                <a:solidFill>
                  <a:srgbClr val="FFFF00"/>
                </a:solidFill>
              </a:rPr>
              <a:t>  (Chapter 6</a:t>
            </a:r>
            <a:r>
              <a:rPr lang="en-US" sz="2400" b="1" dirty="0" smtClean="0">
                <a:solidFill>
                  <a:srgbClr val="FFFF00"/>
                </a:solidFill>
              </a:rPr>
              <a:t>)</a:t>
            </a:r>
            <a:endParaRPr lang="en-US" dirty="0"/>
          </a:p>
          <a:p>
            <a:r>
              <a:rPr lang="en-US" sz="2000" b="1" dirty="0"/>
              <a:t>6:4-5</a:t>
            </a:r>
            <a:r>
              <a:rPr lang="en-US" sz="2000" dirty="0"/>
              <a:t> “</a:t>
            </a:r>
            <a:r>
              <a:rPr lang="en-US" sz="2000" i="1" dirty="0"/>
              <a:t>…trying to find a ground of accusation against Daniel to government affairs; but they could find no ground of accusation or evidence of corruption…  Then these men said, ‘We shall not find any ground of accusation against Daniel </a:t>
            </a:r>
            <a:r>
              <a:rPr lang="en-US" sz="2000" b="1" i="1" dirty="0">
                <a:solidFill>
                  <a:srgbClr val="FFFF00"/>
                </a:solidFill>
              </a:rPr>
              <a:t>unless we find it against him with regard to the law of his God.”</a:t>
            </a:r>
            <a:endParaRPr lang="en-US" sz="2000" dirty="0">
              <a:solidFill>
                <a:srgbClr val="FFFF00"/>
              </a:solidFill>
            </a:endParaRPr>
          </a:p>
          <a:p>
            <a:r>
              <a:rPr lang="en-US" sz="2000" b="1" i="1" dirty="0"/>
              <a:t> </a:t>
            </a:r>
            <a:endParaRPr lang="en-US" sz="2000" dirty="0"/>
          </a:p>
          <a:p>
            <a:r>
              <a:rPr lang="en-US" sz="2000" b="1" dirty="0"/>
              <a:t>6:10  </a:t>
            </a:r>
            <a:r>
              <a:rPr lang="en-US" sz="2000" i="1" dirty="0"/>
              <a:t>“Now when Daniel knew that the document was signed, he entered his house and he continued kneeling on his knees three times a day, praying and giving thanks before his God, </a:t>
            </a:r>
            <a:r>
              <a:rPr lang="en-US" sz="2000" b="1" i="1" dirty="0">
                <a:solidFill>
                  <a:srgbClr val="FFFF00"/>
                </a:solidFill>
              </a:rPr>
              <a:t>as he had been doing previously.”</a:t>
            </a:r>
            <a:endParaRPr lang="en-US" sz="2000" dirty="0">
              <a:solidFill>
                <a:srgbClr val="FFFF00"/>
              </a:solidFill>
            </a:endParaRPr>
          </a:p>
          <a:p>
            <a:r>
              <a:rPr lang="en-US" sz="2000" b="1" i="1" dirty="0">
                <a:solidFill>
                  <a:srgbClr val="FFFF00"/>
                </a:solidFill>
              </a:rPr>
              <a:t> </a:t>
            </a:r>
            <a:endParaRPr lang="en-US" sz="2000" dirty="0">
              <a:solidFill>
                <a:srgbClr val="FFFF00"/>
              </a:solidFill>
            </a:endParaRPr>
          </a:p>
          <a:p>
            <a:r>
              <a:rPr lang="en-US" sz="2000" b="1" dirty="0"/>
              <a:t>6:26-27</a:t>
            </a:r>
            <a:r>
              <a:rPr lang="en-US" sz="2000" dirty="0"/>
              <a:t>  </a:t>
            </a:r>
            <a:r>
              <a:rPr lang="en-US" sz="2000" b="1" dirty="0"/>
              <a:t>Darius the Mede: </a:t>
            </a:r>
            <a:r>
              <a:rPr lang="en-US" sz="2000" i="1" dirty="0"/>
              <a:t>“I make a decree that in all the dominion of my kingdom men are to fear and tremble before the God of Daniel; for </a:t>
            </a:r>
            <a:r>
              <a:rPr lang="en-US" sz="2000" b="1" i="1" dirty="0">
                <a:solidFill>
                  <a:srgbClr val="FFFF00"/>
                </a:solidFill>
              </a:rPr>
              <a:t>He is the living God and enduring forever, and His kingdom is one which will not be destroyed, and His dominion will be forever.  He delivers and rescues and performs signs and wonders in heaven and on earth, who has also delivered Daniel from the power of the lions.”</a:t>
            </a:r>
            <a:r>
              <a:rPr lang="en-US" sz="2000" dirty="0" smtClean="0">
                <a:solidFill>
                  <a:srgbClr val="FFFF00"/>
                </a:solidFill>
                <a:effectLst/>
              </a:rPr>
              <a:t> </a:t>
            </a:r>
            <a:endParaRPr lang="en-US" sz="2000" dirty="0">
              <a:solidFill>
                <a:srgbClr val="FFFF00"/>
              </a:solidFill>
            </a:endParaRPr>
          </a:p>
        </p:txBody>
      </p:sp>
    </p:spTree>
    <p:extLst>
      <p:ext uri="{BB962C8B-B14F-4D97-AF65-F5344CB8AC3E}">
        <p14:creationId xmlns:p14="http://schemas.microsoft.com/office/powerpoint/2010/main" val="3131262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TotalTime>
  <Words>100</Words>
  <Application>Microsoft Macintosh PowerPoint</Application>
  <PresentationFormat>On-screen Show (16:9)</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Guizlo</dc:creator>
  <cp:lastModifiedBy>Doug Guizlo</cp:lastModifiedBy>
  <cp:revision>2</cp:revision>
  <dcterms:created xsi:type="dcterms:W3CDTF">2014-12-06T03:23:20Z</dcterms:created>
  <dcterms:modified xsi:type="dcterms:W3CDTF">2014-12-06T03:40:03Z</dcterms:modified>
</cp:coreProperties>
</file>