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D2D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1312" y="-104"/>
      </p:cViewPr>
      <p:guideLst>
        <p:guide orient="horz" pos="2256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7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3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4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2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5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5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0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AE489-6AEB-44F4-9C7C-EB44B25B720D}" type="datetimeFigureOut">
              <a:rPr lang="en-US" smtClean="0"/>
              <a:t>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381D-8834-4588-B000-EFD81A289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2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" name="Picture 61" descr="http://www.fashioneditoratlarge.com/wp-content/uploads/blogger/-n0AiMR0W70k/UABYaulfQcI/AAAAAAAAJq4/zmkDktkJPcg/s1600/Screen%2Bshot%2B2012-07-13%2Bat%2B18.06.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5"/>
            <a:ext cx="14630400" cy="54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152400" y="152400"/>
            <a:ext cx="464879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52400" y="1625025"/>
            <a:ext cx="1021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Harvest Strategy-  </a:t>
            </a:r>
            <a:r>
              <a:rPr lang="en-US" sz="3200" b="1" i="1" dirty="0" smtClean="0">
                <a:solidFill>
                  <a:schemeClr val="bg1"/>
                </a:solidFill>
              </a:rPr>
              <a:t>How we fulfill our purpose! 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2133600"/>
            <a:ext cx="108203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We are His Witnesses and His Evidence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Part </a:t>
            </a:r>
            <a:r>
              <a:rPr lang="en-US" sz="2800" b="1" dirty="0" smtClean="0">
                <a:solidFill>
                  <a:schemeClr val="bg1"/>
                </a:solidFill>
              </a:rPr>
              <a:t>4 </a:t>
            </a:r>
            <a:r>
              <a:rPr lang="en-US" sz="2800" b="1" dirty="0">
                <a:solidFill>
                  <a:schemeClr val="bg1"/>
                </a:solidFill>
              </a:rPr>
              <a:t>in “The Harvest Strategy” Series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5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" name="Picture 61" descr="http://www.fashioneditoratlarge.com/wp-content/uploads/blogger/-n0AiMR0W70k/UABYaulfQcI/AAAAAAAAJq4/zmkDktkJPcg/s1600/Screen%2Bshot%2B2012-07-13%2Bat%2B18.06.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5"/>
            <a:ext cx="14630400" cy="54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207818" y="76200"/>
            <a:ext cx="464879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07818" y="1548825"/>
            <a:ext cx="96981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Harvest Strategy- </a:t>
            </a:r>
            <a:r>
              <a:rPr lang="en-US" sz="3200" b="1" i="1" dirty="0" smtClean="0">
                <a:solidFill>
                  <a:schemeClr val="bg1"/>
                </a:solidFill>
              </a:rPr>
              <a:t>How we fulfill our purpose!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018" y="2057400"/>
            <a:ext cx="10820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 are His Witnesses and His Evidence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Part </a:t>
            </a:r>
            <a:r>
              <a:rPr lang="en-US" sz="2800" b="1" dirty="0" smtClean="0">
                <a:solidFill>
                  <a:schemeClr val="bg1"/>
                </a:solidFill>
              </a:rPr>
              <a:t>4 </a:t>
            </a:r>
            <a:r>
              <a:rPr lang="en-US" sz="2800" b="1" dirty="0">
                <a:solidFill>
                  <a:schemeClr val="bg1"/>
                </a:solidFill>
              </a:rPr>
              <a:t>in “The Harvest Strategy” Series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018" y="3591580"/>
            <a:ext cx="13965382" cy="954107"/>
          </a:xfrm>
          <a:prstGeom prst="rect">
            <a:avLst/>
          </a:prstGeom>
          <a:solidFill>
            <a:srgbClr val="D2D636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1:8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“…you shall be My witnesses both in Jerusalem, and in all Judea and Samaria, and even to the remotest part of the earth.”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73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" name="Picture 61" descr="http://www.fashioneditoratlarge.com/wp-content/uploads/blogger/-n0AiMR0W70k/UABYaulfQcI/AAAAAAAAJq4/zmkDktkJPcg/s1600/Screen%2Bshot%2B2012-07-13%2Bat%2B18.06.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5"/>
            <a:ext cx="14630400" cy="54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207818" y="76200"/>
            <a:ext cx="464879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07818" y="1548825"/>
            <a:ext cx="9698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Harvest Strategy- </a:t>
            </a:r>
            <a:r>
              <a:rPr lang="en-US" sz="3200" b="1" i="1" dirty="0" smtClean="0">
                <a:solidFill>
                  <a:schemeClr val="bg1"/>
                </a:solidFill>
              </a:rPr>
              <a:t>How we fulfill our purpose!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018" y="2057400"/>
            <a:ext cx="10820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 are His Witnesses and His Evidence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Part </a:t>
            </a:r>
            <a:r>
              <a:rPr lang="en-US" sz="2800" b="1" dirty="0" smtClean="0">
                <a:solidFill>
                  <a:schemeClr val="bg1"/>
                </a:solidFill>
              </a:rPr>
              <a:t>4 </a:t>
            </a:r>
            <a:r>
              <a:rPr lang="en-US" sz="2800" b="1" dirty="0">
                <a:solidFill>
                  <a:schemeClr val="bg1"/>
                </a:solidFill>
              </a:rPr>
              <a:t>in “The Harvest Strategy” Series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200400"/>
            <a:ext cx="12496800" cy="2677656"/>
          </a:xfrm>
          <a:prstGeom prst="rect">
            <a:avLst/>
          </a:prstGeom>
          <a:solidFill>
            <a:srgbClr val="D2D636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1.  We provide a  </a:t>
            </a:r>
            <a:r>
              <a:rPr lang="en-US" sz="2800" b="1" u="sng" dirty="0"/>
              <a:t>DAILY WITNESS.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dirty="0"/>
              <a:t>Acts 5:42</a:t>
            </a:r>
            <a:r>
              <a:rPr lang="en-US" sz="2800" dirty="0"/>
              <a:t> </a:t>
            </a:r>
            <a:r>
              <a:rPr lang="en-US" sz="2800" b="1" i="1" dirty="0"/>
              <a:t>“And every day, in the temple and from house to house, they kept right on teaching and preaching Jesus as the Christ.”</a:t>
            </a:r>
            <a:endParaRPr lang="en-US" sz="2800" b="1" dirty="0"/>
          </a:p>
          <a:p>
            <a:r>
              <a:rPr lang="en-US" sz="2800" i="1" dirty="0"/>
              <a:t> </a:t>
            </a:r>
            <a:endParaRPr lang="en-US" sz="2800" dirty="0"/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073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" name="Picture 61" descr="http://www.fashioneditoratlarge.com/wp-content/uploads/blogger/-n0AiMR0W70k/UABYaulfQcI/AAAAAAAAJq4/zmkDktkJPcg/s1600/Screen%2Bshot%2B2012-07-13%2Bat%2B18.06.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5"/>
            <a:ext cx="14630400" cy="54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207818" y="76200"/>
            <a:ext cx="464879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07818" y="154882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Harvest Strategy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018" y="2057400"/>
            <a:ext cx="10820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 are His Witnesses and His Evidence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Part </a:t>
            </a:r>
            <a:r>
              <a:rPr lang="en-US" sz="2800" b="1" dirty="0" smtClean="0">
                <a:solidFill>
                  <a:schemeClr val="bg1"/>
                </a:solidFill>
              </a:rPr>
              <a:t>4 </a:t>
            </a:r>
            <a:r>
              <a:rPr lang="en-US" sz="2800" b="1" dirty="0">
                <a:solidFill>
                  <a:schemeClr val="bg1"/>
                </a:solidFill>
              </a:rPr>
              <a:t>in “The Harvest Strategy” Series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7000" y="990600"/>
            <a:ext cx="7924800" cy="6124754"/>
          </a:xfrm>
          <a:prstGeom prst="rect">
            <a:avLst/>
          </a:prstGeom>
          <a:solidFill>
            <a:srgbClr val="D2D636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Acts 5:12-42 </a:t>
            </a:r>
            <a:endParaRPr lang="en-US" sz="2800" dirty="0"/>
          </a:p>
          <a:p>
            <a:r>
              <a:rPr lang="en-US" sz="2800" dirty="0"/>
              <a:t>Witnessing without fear involves: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 </a:t>
            </a:r>
            <a:r>
              <a:rPr lang="en-US" sz="2800" b="1" dirty="0"/>
              <a:t>(v.12-16)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 </a:t>
            </a:r>
            <a:r>
              <a:rPr lang="en-US" sz="2800" b="1" dirty="0"/>
              <a:t>(v.17-18)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 </a:t>
            </a:r>
            <a:r>
              <a:rPr lang="en-US" sz="2800" b="1" dirty="0"/>
              <a:t>(v.19-20)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 </a:t>
            </a:r>
            <a:r>
              <a:rPr lang="en-US" sz="2800" b="1" dirty="0"/>
              <a:t>(v.21-33)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</a:t>
            </a:r>
            <a:r>
              <a:rPr lang="en-US" sz="2800" b="1" dirty="0"/>
              <a:t>(v.34-39)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 </a:t>
            </a:r>
            <a:r>
              <a:rPr lang="en-US" sz="2800" b="1" dirty="0"/>
              <a:t>(v.40)</a:t>
            </a:r>
            <a:endParaRPr lang="en-US" sz="2800" dirty="0"/>
          </a:p>
          <a:p>
            <a:r>
              <a:rPr lang="en-US" sz="2800" b="1" dirty="0"/>
              <a:t> 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 </a:t>
            </a:r>
            <a:r>
              <a:rPr lang="en-US" sz="2800" b="1" dirty="0"/>
              <a:t>(v.41)</a:t>
            </a:r>
            <a:endParaRPr lang="en-US" sz="2800" dirty="0"/>
          </a:p>
          <a:p>
            <a:r>
              <a:rPr lang="en-US" sz="2800" b="1" dirty="0"/>
              <a:t> </a:t>
            </a:r>
            <a:r>
              <a:rPr lang="en-US" sz="2800" dirty="0" smtClean="0"/>
              <a:t>________________</a:t>
            </a:r>
            <a:r>
              <a:rPr lang="en-US" sz="2800" b="1" dirty="0" smtClean="0"/>
              <a:t>  </a:t>
            </a:r>
            <a:r>
              <a:rPr lang="en-US" sz="2800" b="1" dirty="0"/>
              <a:t>(v.42) </a:t>
            </a:r>
            <a:endParaRPr lang="en-US" sz="2800" b="1" dirty="0" smtClean="0"/>
          </a:p>
          <a:p>
            <a:r>
              <a:rPr lang="en-US" sz="2800" b="1" dirty="0" smtClean="0"/>
              <a:t> I Corinthians 9:16 </a:t>
            </a:r>
            <a:r>
              <a:rPr lang="en-US" sz="2800" b="1" i="1" dirty="0" smtClean="0"/>
              <a:t>“For if I preach the gospel, I have nothing to boast of, for I am under compulsion; for woe is me if I do not preach the gospel.”</a:t>
            </a:r>
            <a:endParaRPr lang="en-US" sz="2800" dirty="0"/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4200" y="1869757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PRODUCTION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228600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PROBLEMS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27079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PROVIDENCE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31242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PERSISTENCE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10400" y="3546157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PRUDENCE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4003357"/>
            <a:ext cx="2743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PERSECUTION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15200" y="4419600"/>
            <a:ext cx="2209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PRAISE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4841557"/>
            <a:ext cx="281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PREACHING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8656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" name="Picture 61" descr="http://www.fashioneditoratlarge.com/wp-content/uploads/blogger/-n0AiMR0W70k/UABYaulfQcI/AAAAAAAAJq4/zmkDktkJPcg/s1600/Screen%2Bshot%2B2012-07-13%2Bat%2B18.06.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15"/>
            <a:ext cx="14630400" cy="54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8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pic>
        <p:nvPicPr>
          <p:cNvPr id="2107" name="Picture 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8" t="34691" r="21939" b="41776"/>
          <a:stretch>
            <a:fillRect/>
          </a:stretch>
        </p:blipFill>
        <p:spPr bwMode="auto">
          <a:xfrm>
            <a:off x="207818" y="76200"/>
            <a:ext cx="4648794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4EFDB"/>
                  </a:outerShdw>
                </a:effectLst>
              </a14:hiddenEffects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207818" y="1548825"/>
            <a:ext cx="92409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Harvest Strategy- </a:t>
            </a:r>
            <a:r>
              <a:rPr lang="en-US" sz="3200" b="1" i="1" dirty="0" smtClean="0">
                <a:solidFill>
                  <a:schemeClr val="bg1"/>
                </a:solidFill>
              </a:rPr>
              <a:t>How we fulfill our purpose!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4018" y="2057400"/>
            <a:ext cx="10820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We are His Witnesses and His Evidence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Part </a:t>
            </a:r>
            <a:r>
              <a:rPr lang="en-US" sz="2800" b="1" dirty="0" smtClean="0">
                <a:solidFill>
                  <a:schemeClr val="bg1"/>
                </a:solidFill>
              </a:rPr>
              <a:t>4 </a:t>
            </a:r>
            <a:r>
              <a:rPr lang="en-US" sz="2800" b="1" dirty="0">
                <a:solidFill>
                  <a:schemeClr val="bg1"/>
                </a:solidFill>
              </a:rPr>
              <a:t>in “The Harvest Strategy” Series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 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589913"/>
            <a:ext cx="13716000" cy="2246769"/>
          </a:xfrm>
          <a:prstGeom prst="rect">
            <a:avLst/>
          </a:prstGeom>
          <a:solidFill>
            <a:srgbClr val="D2D636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2.  We provide </a:t>
            </a:r>
            <a:r>
              <a:rPr lang="en-US" sz="2800" b="1" u="sng" dirty="0"/>
              <a:t>EVIDENCE</a:t>
            </a:r>
            <a:r>
              <a:rPr lang="en-US" sz="2800" b="1" dirty="0"/>
              <a:t> in the real (sinful) world.</a:t>
            </a:r>
            <a:endParaRPr lang="en-US" sz="2800" dirty="0"/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dirty="0"/>
              <a:t>Philippians 2:14-15</a:t>
            </a:r>
            <a:r>
              <a:rPr lang="en-US" sz="2800" dirty="0"/>
              <a:t>  </a:t>
            </a:r>
            <a:r>
              <a:rPr lang="en-US" sz="2800" b="1" i="1" dirty="0"/>
              <a:t>“Do all things without grumbling or disputing; that you may prove yourselves to be blameless and innocent, children of God above reproach in the midst of a crooked and perverse generation, among whom you appear as lights in the world</a:t>
            </a:r>
            <a:r>
              <a:rPr lang="en-US" sz="2800" b="1" i="1" dirty="0" smtClean="0"/>
              <a:t>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3040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196</Words>
  <Application>Microsoft Macintosh PowerPoint</Application>
  <PresentationFormat>Custom</PresentationFormat>
  <Paragraphs>50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Horne</dc:creator>
  <cp:lastModifiedBy>Doug Guizlo</cp:lastModifiedBy>
  <cp:revision>23</cp:revision>
  <dcterms:created xsi:type="dcterms:W3CDTF">2015-02-15T22:34:11Z</dcterms:created>
  <dcterms:modified xsi:type="dcterms:W3CDTF">2015-03-08T03:10:03Z</dcterms:modified>
</cp:coreProperties>
</file>