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8"/>
  </p:notesMasterIdLst>
  <p:sldIdLst>
    <p:sldId id="256" r:id="rId2"/>
    <p:sldId id="257" r:id="rId3"/>
    <p:sldId id="258" r:id="rId4"/>
    <p:sldId id="259" r:id="rId5"/>
    <p:sldId id="260" r:id="rId6"/>
    <p:sldId id="261" r:id="rId7"/>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111" d="100"/>
          <a:sy n="111" d="100"/>
        </p:scale>
        <p:origin x="-1032" y="-104"/>
      </p:cViewPr>
      <p:guideLst>
        <p:guide orient="horz" pos="1620"/>
        <p:guide pos="2880"/>
      </p:guideLst>
    </p:cSldViewPr>
  </p:slideViewPr>
  <p:notesTextViewPr>
    <p:cViewPr>
      <p:scale>
        <a:sx n="100" d="100"/>
        <a:sy n="100" d="100"/>
      </p:scale>
      <p:origin x="0" y="0"/>
    </p:cViewPr>
  </p:notesTextViewPr>
  <p:notesViewPr>
    <p:cSldViewPr snapToGrid="0" snapToObjects="1">
      <p:cViewPr varScale="1">
        <p:scale>
          <a:sx n="69" d="100"/>
          <a:sy n="69" d="100"/>
        </p:scale>
        <p:origin x="-3568" y="-11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viewProps" Target="viewProps.xml"/><Relationship Id="rId12" Type="http://schemas.openxmlformats.org/officeDocument/2006/relationships/theme" Target="theme/theme1.xml"/><Relationship Id="rId13"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notesMaster" Target="notesMasters/notesMaster1.xml"/><Relationship Id="rId9" Type="http://schemas.openxmlformats.org/officeDocument/2006/relationships/printerSettings" Target="printerSettings/printerSettings1.bin"/><Relationship Id="rId1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FCD006E-4CCB-CE44-9E41-CDEF4AF40A59}" type="datetimeFigureOut">
              <a:rPr lang="en-US" smtClean="0"/>
              <a:t>4/5/15</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4595B76-F918-BF48-A3EB-C072D10F7A93}" type="slidenum">
              <a:rPr lang="en-US" smtClean="0"/>
              <a:t>‹#›</a:t>
            </a:fld>
            <a:endParaRPr lang="en-US"/>
          </a:p>
        </p:txBody>
      </p:sp>
    </p:spTree>
    <p:extLst>
      <p:ext uri="{BB962C8B-B14F-4D97-AF65-F5344CB8AC3E}">
        <p14:creationId xmlns:p14="http://schemas.microsoft.com/office/powerpoint/2010/main" val="473808237"/>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642EFA1-FB58-7045-813D-C6B16497B92F}" type="datetimeFigureOut">
              <a:rPr lang="en-US" smtClean="0"/>
              <a:t>4/5/15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05B472-3D0C-EF40-BC77-767162944342}" type="slidenum">
              <a:rPr lang="en-US" smtClean="0"/>
              <a:t>‹#›</a:t>
            </a:fld>
            <a:endParaRPr lang="en-US"/>
          </a:p>
        </p:txBody>
      </p:sp>
    </p:spTree>
    <p:extLst>
      <p:ext uri="{BB962C8B-B14F-4D97-AF65-F5344CB8AC3E}">
        <p14:creationId xmlns:p14="http://schemas.microsoft.com/office/powerpoint/2010/main" val="8956413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642EFA1-FB58-7045-813D-C6B16497B92F}" type="datetimeFigureOut">
              <a:rPr lang="en-US" smtClean="0"/>
              <a:t>4/5/15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05B472-3D0C-EF40-BC77-767162944342}" type="slidenum">
              <a:rPr lang="en-US" smtClean="0"/>
              <a:t>‹#›</a:t>
            </a:fld>
            <a:endParaRPr lang="en-US"/>
          </a:p>
        </p:txBody>
      </p:sp>
    </p:spTree>
    <p:extLst>
      <p:ext uri="{BB962C8B-B14F-4D97-AF65-F5344CB8AC3E}">
        <p14:creationId xmlns:p14="http://schemas.microsoft.com/office/powerpoint/2010/main" val="11658390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642EFA1-FB58-7045-813D-C6B16497B92F}" type="datetimeFigureOut">
              <a:rPr lang="en-US" smtClean="0"/>
              <a:t>4/5/15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05B472-3D0C-EF40-BC77-767162944342}" type="slidenum">
              <a:rPr lang="en-US" smtClean="0"/>
              <a:t>‹#›</a:t>
            </a:fld>
            <a:endParaRPr lang="en-US"/>
          </a:p>
        </p:txBody>
      </p:sp>
    </p:spTree>
    <p:extLst>
      <p:ext uri="{BB962C8B-B14F-4D97-AF65-F5344CB8AC3E}">
        <p14:creationId xmlns:p14="http://schemas.microsoft.com/office/powerpoint/2010/main" val="7217612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642EFA1-FB58-7045-813D-C6B16497B92F}" type="datetimeFigureOut">
              <a:rPr lang="en-US" smtClean="0"/>
              <a:t>4/5/15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05B472-3D0C-EF40-BC77-767162944342}" type="slidenum">
              <a:rPr lang="en-US" smtClean="0"/>
              <a:t>‹#›</a:t>
            </a:fld>
            <a:endParaRPr lang="en-US"/>
          </a:p>
        </p:txBody>
      </p:sp>
    </p:spTree>
    <p:extLst>
      <p:ext uri="{BB962C8B-B14F-4D97-AF65-F5344CB8AC3E}">
        <p14:creationId xmlns:p14="http://schemas.microsoft.com/office/powerpoint/2010/main" val="29736760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642EFA1-FB58-7045-813D-C6B16497B92F}" type="datetimeFigureOut">
              <a:rPr lang="en-US" smtClean="0"/>
              <a:t>4/5/15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05B472-3D0C-EF40-BC77-767162944342}" type="slidenum">
              <a:rPr lang="en-US" smtClean="0"/>
              <a:t>‹#›</a:t>
            </a:fld>
            <a:endParaRPr lang="en-US"/>
          </a:p>
        </p:txBody>
      </p:sp>
    </p:spTree>
    <p:extLst>
      <p:ext uri="{BB962C8B-B14F-4D97-AF65-F5344CB8AC3E}">
        <p14:creationId xmlns:p14="http://schemas.microsoft.com/office/powerpoint/2010/main" val="7199144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642EFA1-FB58-7045-813D-C6B16497B92F}" type="datetimeFigureOut">
              <a:rPr lang="en-US" smtClean="0"/>
              <a:t>4/5/15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05B472-3D0C-EF40-BC77-767162944342}" type="slidenum">
              <a:rPr lang="en-US" smtClean="0"/>
              <a:t>‹#›</a:t>
            </a:fld>
            <a:endParaRPr lang="en-US"/>
          </a:p>
        </p:txBody>
      </p:sp>
    </p:spTree>
    <p:extLst>
      <p:ext uri="{BB962C8B-B14F-4D97-AF65-F5344CB8AC3E}">
        <p14:creationId xmlns:p14="http://schemas.microsoft.com/office/powerpoint/2010/main" val="30895644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642EFA1-FB58-7045-813D-C6B16497B92F}" type="datetimeFigureOut">
              <a:rPr lang="en-US" smtClean="0"/>
              <a:t>4/5/15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605B472-3D0C-EF40-BC77-767162944342}" type="slidenum">
              <a:rPr lang="en-US" smtClean="0"/>
              <a:t>‹#›</a:t>
            </a:fld>
            <a:endParaRPr lang="en-US"/>
          </a:p>
        </p:txBody>
      </p:sp>
    </p:spTree>
    <p:extLst>
      <p:ext uri="{BB962C8B-B14F-4D97-AF65-F5344CB8AC3E}">
        <p14:creationId xmlns:p14="http://schemas.microsoft.com/office/powerpoint/2010/main" val="35783655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642EFA1-FB58-7045-813D-C6B16497B92F}" type="datetimeFigureOut">
              <a:rPr lang="en-US" smtClean="0"/>
              <a:t>4/5/15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605B472-3D0C-EF40-BC77-767162944342}" type="slidenum">
              <a:rPr lang="en-US" smtClean="0"/>
              <a:t>‹#›</a:t>
            </a:fld>
            <a:endParaRPr lang="en-US"/>
          </a:p>
        </p:txBody>
      </p:sp>
    </p:spTree>
    <p:extLst>
      <p:ext uri="{BB962C8B-B14F-4D97-AF65-F5344CB8AC3E}">
        <p14:creationId xmlns:p14="http://schemas.microsoft.com/office/powerpoint/2010/main" val="5638305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642EFA1-FB58-7045-813D-C6B16497B92F}" type="datetimeFigureOut">
              <a:rPr lang="en-US" smtClean="0"/>
              <a:t>4/5/15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605B472-3D0C-EF40-BC77-767162944342}" type="slidenum">
              <a:rPr lang="en-US" smtClean="0"/>
              <a:t>‹#›</a:t>
            </a:fld>
            <a:endParaRPr lang="en-US"/>
          </a:p>
        </p:txBody>
      </p:sp>
    </p:spTree>
    <p:extLst>
      <p:ext uri="{BB962C8B-B14F-4D97-AF65-F5344CB8AC3E}">
        <p14:creationId xmlns:p14="http://schemas.microsoft.com/office/powerpoint/2010/main" val="22283290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642EFA1-FB58-7045-813D-C6B16497B92F}" type="datetimeFigureOut">
              <a:rPr lang="en-US" smtClean="0"/>
              <a:t>4/5/15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05B472-3D0C-EF40-BC77-767162944342}" type="slidenum">
              <a:rPr lang="en-US" smtClean="0"/>
              <a:t>‹#›</a:t>
            </a:fld>
            <a:endParaRPr lang="en-US"/>
          </a:p>
        </p:txBody>
      </p:sp>
    </p:spTree>
    <p:extLst>
      <p:ext uri="{BB962C8B-B14F-4D97-AF65-F5344CB8AC3E}">
        <p14:creationId xmlns:p14="http://schemas.microsoft.com/office/powerpoint/2010/main" val="19367083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642EFA1-FB58-7045-813D-C6B16497B92F}" type="datetimeFigureOut">
              <a:rPr lang="en-US" smtClean="0"/>
              <a:t>4/5/15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05B472-3D0C-EF40-BC77-767162944342}" type="slidenum">
              <a:rPr lang="en-US" smtClean="0"/>
              <a:t>‹#›</a:t>
            </a:fld>
            <a:endParaRPr lang="en-US"/>
          </a:p>
        </p:txBody>
      </p:sp>
    </p:spTree>
    <p:extLst>
      <p:ext uri="{BB962C8B-B14F-4D97-AF65-F5344CB8AC3E}">
        <p14:creationId xmlns:p14="http://schemas.microsoft.com/office/powerpoint/2010/main" val="2039776060"/>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A642EFA1-FB58-7045-813D-C6B16497B92F}" type="datetimeFigureOut">
              <a:rPr lang="en-US" smtClean="0"/>
              <a:t>4/5/15</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2605B472-3D0C-EF40-BC77-767162944342}" type="slidenum">
              <a:rPr lang="en-US" smtClean="0"/>
              <a:t>‹#›</a:t>
            </a:fld>
            <a:endParaRPr lang="en-US"/>
          </a:p>
        </p:txBody>
      </p:sp>
    </p:spTree>
    <p:extLst>
      <p:ext uri="{BB962C8B-B14F-4D97-AF65-F5344CB8AC3E}">
        <p14:creationId xmlns:p14="http://schemas.microsoft.com/office/powerpoint/2010/main" val="30668241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eg"/></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18000">
              <a:schemeClr val="accent3">
                <a:lumMod val="60000"/>
                <a:lumOff val="40000"/>
                <a:alpha val="57000"/>
              </a:schemeClr>
            </a:gs>
            <a:gs pos="100000">
              <a:srgbClr val="FFFFFF">
                <a:alpha val="57000"/>
              </a:srgbClr>
            </a:gs>
            <a:gs pos="59000">
              <a:schemeClr val="accent3">
                <a:lumMod val="60000"/>
                <a:lumOff val="40000"/>
                <a:alpha val="57000"/>
              </a:schemeClr>
            </a:gs>
            <a:gs pos="79000">
              <a:schemeClr val="accent3">
                <a:lumMod val="60000"/>
                <a:lumOff val="40000"/>
                <a:alpha val="57000"/>
              </a:schemeClr>
            </a:gs>
            <a:gs pos="89000">
              <a:schemeClr val="accent3">
                <a:lumMod val="60000"/>
                <a:lumOff val="40000"/>
                <a:alpha val="57000"/>
              </a:schemeClr>
            </a:gs>
          </a:gsLst>
          <a:path path="rect">
            <a:fillToRect t="100000" r="100000"/>
          </a:path>
          <a:tileRect l="-100000" b="-100000"/>
        </a:gradFill>
        <a:effectLst/>
      </p:bgPr>
    </p:bg>
    <p:spTree>
      <p:nvGrpSpPr>
        <p:cNvPr id="1" name=""/>
        <p:cNvGrpSpPr/>
        <p:nvPr/>
      </p:nvGrpSpPr>
      <p:grpSpPr>
        <a:xfrm>
          <a:off x="0" y="0"/>
          <a:ext cx="0" cy="0"/>
          <a:chOff x="0" y="0"/>
          <a:chExt cx="0" cy="0"/>
        </a:xfrm>
      </p:grpSpPr>
      <p:pic>
        <p:nvPicPr>
          <p:cNvPr id="5" name="Picture 4" descr="images.jpe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27966" y="0"/>
            <a:ext cx="5126046" cy="1270167"/>
          </a:xfrm>
          <a:prstGeom prst="rect">
            <a:avLst/>
          </a:prstGeom>
        </p:spPr>
      </p:pic>
      <p:sp>
        <p:nvSpPr>
          <p:cNvPr id="8" name="Rectangle 7"/>
          <p:cNvSpPr/>
          <p:nvPr/>
        </p:nvSpPr>
        <p:spPr>
          <a:xfrm>
            <a:off x="228813" y="1307892"/>
            <a:ext cx="8775037" cy="3170099"/>
          </a:xfrm>
          <a:prstGeom prst="rect">
            <a:avLst/>
          </a:prstGeom>
        </p:spPr>
        <p:txBody>
          <a:bodyPr wrap="square">
            <a:spAutoFit/>
          </a:bodyPr>
          <a:lstStyle/>
          <a:p>
            <a:pPr algn="ctr"/>
            <a:r>
              <a:rPr lang="en-US" sz="2400" b="1" dirty="0">
                <a:solidFill>
                  <a:schemeClr val="accent6">
                    <a:lumMod val="50000"/>
                  </a:schemeClr>
                </a:solidFill>
              </a:rPr>
              <a:t>Easter Means Victory!</a:t>
            </a:r>
            <a:endParaRPr lang="en-US" sz="2400" dirty="0">
              <a:solidFill>
                <a:schemeClr val="accent6">
                  <a:lumMod val="50000"/>
                </a:schemeClr>
              </a:solidFill>
            </a:endParaRPr>
          </a:p>
          <a:p>
            <a:pPr algn="ctr"/>
            <a:r>
              <a:rPr lang="en-US" sz="2400" i="1" dirty="0">
                <a:solidFill>
                  <a:schemeClr val="accent6">
                    <a:lumMod val="50000"/>
                  </a:schemeClr>
                </a:solidFill>
              </a:rPr>
              <a:t>Easter </a:t>
            </a:r>
            <a:r>
              <a:rPr lang="en-US" sz="2400" i="1" dirty="0" smtClean="0">
                <a:solidFill>
                  <a:schemeClr val="accent6">
                    <a:lumMod val="50000"/>
                  </a:schemeClr>
                </a:solidFill>
              </a:rPr>
              <a:t>2015</a:t>
            </a:r>
          </a:p>
          <a:p>
            <a:pPr algn="ctr"/>
            <a:endParaRPr lang="en-US" sz="2400" dirty="0">
              <a:solidFill>
                <a:schemeClr val="accent6">
                  <a:lumMod val="50000"/>
                </a:schemeClr>
              </a:solidFill>
            </a:endParaRPr>
          </a:p>
          <a:p>
            <a:pPr algn="ctr"/>
            <a:r>
              <a:rPr lang="en-US" sz="2400" b="1" dirty="0">
                <a:solidFill>
                  <a:schemeClr val="accent6">
                    <a:lumMod val="50000"/>
                  </a:schemeClr>
                </a:solidFill>
              </a:rPr>
              <a:t>I Corinthians 15:55  </a:t>
            </a:r>
            <a:r>
              <a:rPr lang="en-US" sz="2400" i="1" dirty="0">
                <a:solidFill>
                  <a:schemeClr val="accent6">
                    <a:lumMod val="50000"/>
                  </a:schemeClr>
                </a:solidFill>
              </a:rPr>
              <a:t>“O Death, Where Is Your Victory?  O Death, Where Is Your Sting?</a:t>
            </a:r>
            <a:r>
              <a:rPr lang="en-US" sz="2400" i="1" dirty="0" smtClean="0">
                <a:solidFill>
                  <a:schemeClr val="accent6">
                    <a:lumMod val="50000"/>
                  </a:schemeClr>
                </a:solidFill>
              </a:rPr>
              <a:t>”</a:t>
            </a:r>
          </a:p>
          <a:p>
            <a:pPr algn="ctr"/>
            <a:endParaRPr lang="en-US" sz="2400" i="1" dirty="0">
              <a:solidFill>
                <a:schemeClr val="accent6">
                  <a:lumMod val="50000"/>
                </a:schemeClr>
              </a:solidFill>
            </a:endParaRPr>
          </a:p>
          <a:p>
            <a:pPr algn="ctr"/>
            <a:r>
              <a:rPr lang="en-US" sz="2800" b="1" dirty="0" smtClean="0">
                <a:solidFill>
                  <a:schemeClr val="accent6">
                    <a:lumMod val="50000"/>
                  </a:schemeClr>
                </a:solidFill>
              </a:rPr>
              <a:t>EASTER ISN’T A DAY TO BE REMEMBERED BUT A POWER TO BE EXPERIENCED!</a:t>
            </a:r>
            <a:endParaRPr lang="en-US" sz="2800" b="1" dirty="0">
              <a:solidFill>
                <a:schemeClr val="accent6">
                  <a:lumMod val="50000"/>
                </a:schemeClr>
              </a:solidFill>
            </a:endParaRPr>
          </a:p>
        </p:txBody>
      </p:sp>
    </p:spTree>
    <p:extLst>
      <p:ext uri="{BB962C8B-B14F-4D97-AF65-F5344CB8AC3E}">
        <p14:creationId xmlns:p14="http://schemas.microsoft.com/office/powerpoint/2010/main" val="16500842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flip="none" rotWithShape="1">
          <a:gsLst>
            <a:gs pos="18000">
              <a:schemeClr val="accent3">
                <a:lumMod val="60000"/>
                <a:lumOff val="40000"/>
                <a:alpha val="57000"/>
              </a:schemeClr>
            </a:gs>
            <a:gs pos="100000">
              <a:srgbClr val="FFFFFF">
                <a:alpha val="57000"/>
              </a:srgbClr>
            </a:gs>
            <a:gs pos="59000">
              <a:schemeClr val="accent3">
                <a:lumMod val="60000"/>
                <a:lumOff val="40000"/>
                <a:alpha val="57000"/>
              </a:schemeClr>
            </a:gs>
            <a:gs pos="79000">
              <a:schemeClr val="accent3">
                <a:lumMod val="60000"/>
                <a:lumOff val="40000"/>
                <a:alpha val="57000"/>
              </a:schemeClr>
            </a:gs>
            <a:gs pos="89000">
              <a:schemeClr val="accent3">
                <a:lumMod val="60000"/>
                <a:lumOff val="40000"/>
                <a:alpha val="57000"/>
              </a:schemeClr>
            </a:gs>
          </a:gsLst>
          <a:path path="rect">
            <a:fillToRect t="100000" r="100000"/>
          </a:path>
          <a:tileRect l="-100000" b="-100000"/>
        </a:gradFill>
        <a:effectLst/>
      </p:bgPr>
    </p:bg>
    <p:spTree>
      <p:nvGrpSpPr>
        <p:cNvPr id="1" name=""/>
        <p:cNvGrpSpPr/>
        <p:nvPr/>
      </p:nvGrpSpPr>
      <p:grpSpPr>
        <a:xfrm>
          <a:off x="0" y="0"/>
          <a:ext cx="0" cy="0"/>
          <a:chOff x="0" y="0"/>
          <a:chExt cx="0" cy="0"/>
        </a:xfrm>
      </p:grpSpPr>
      <p:pic>
        <p:nvPicPr>
          <p:cNvPr id="5" name="Picture 4" descr="images.jpe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27966" y="0"/>
            <a:ext cx="5126046" cy="1270167"/>
          </a:xfrm>
          <a:prstGeom prst="rect">
            <a:avLst/>
          </a:prstGeom>
        </p:spPr>
      </p:pic>
      <p:sp>
        <p:nvSpPr>
          <p:cNvPr id="3" name="Rectangle 2"/>
          <p:cNvSpPr/>
          <p:nvPr/>
        </p:nvSpPr>
        <p:spPr>
          <a:xfrm>
            <a:off x="102967" y="1360774"/>
            <a:ext cx="8958088" cy="3662541"/>
          </a:xfrm>
          <a:prstGeom prst="rect">
            <a:avLst/>
          </a:prstGeom>
        </p:spPr>
        <p:txBody>
          <a:bodyPr wrap="square">
            <a:spAutoFit/>
          </a:bodyPr>
          <a:lstStyle/>
          <a:p>
            <a:pPr marL="342900" indent="-342900">
              <a:buAutoNum type="arabicPeriod"/>
            </a:pPr>
            <a:r>
              <a:rPr lang="en-US" sz="1600" b="1" dirty="0" smtClean="0">
                <a:solidFill>
                  <a:srgbClr val="984807"/>
                </a:solidFill>
              </a:rPr>
              <a:t>Hope </a:t>
            </a:r>
            <a:r>
              <a:rPr lang="en-US" sz="1600" b="1" dirty="0">
                <a:solidFill>
                  <a:srgbClr val="984807"/>
                </a:solidFill>
              </a:rPr>
              <a:t>is more meaningful when preceded by </a:t>
            </a:r>
            <a:r>
              <a:rPr lang="en-US" sz="2400" b="1" u="sng" dirty="0">
                <a:solidFill>
                  <a:srgbClr val="984807"/>
                </a:solidFill>
              </a:rPr>
              <a:t>HOPELESSNESS.</a:t>
            </a:r>
            <a:r>
              <a:rPr lang="en-US" sz="2000" b="1" dirty="0">
                <a:solidFill>
                  <a:srgbClr val="984807"/>
                </a:solidFill>
              </a:rPr>
              <a:t>  </a:t>
            </a:r>
            <a:endParaRPr lang="en-US" sz="2000" dirty="0">
              <a:solidFill>
                <a:srgbClr val="984807"/>
              </a:solidFill>
            </a:endParaRPr>
          </a:p>
          <a:p>
            <a:r>
              <a:rPr lang="en-US" sz="1600" b="1" dirty="0">
                <a:solidFill>
                  <a:srgbClr val="984807"/>
                </a:solidFill>
              </a:rPr>
              <a:t>Luke 23:50-24:35</a:t>
            </a:r>
            <a:endParaRPr lang="en-US" sz="1600" dirty="0">
              <a:solidFill>
                <a:srgbClr val="984807"/>
              </a:solidFill>
            </a:endParaRPr>
          </a:p>
          <a:p>
            <a:pPr marL="285750" lvl="0" indent="-285750">
              <a:buFont typeface="Arial"/>
              <a:buChar char="•"/>
            </a:pPr>
            <a:r>
              <a:rPr lang="en-US" sz="1600" b="1" dirty="0">
                <a:solidFill>
                  <a:srgbClr val="984807"/>
                </a:solidFill>
              </a:rPr>
              <a:t>DESPAIR  </a:t>
            </a:r>
            <a:r>
              <a:rPr lang="en-US" sz="1600" i="1" dirty="0">
                <a:solidFill>
                  <a:srgbClr val="984807"/>
                </a:solidFill>
              </a:rPr>
              <a:t>“this man went to Pilate and asked for the body of Jesus.  And he took it down and wrapped it in a linen cloth, and laid Him in a tomb cut into the rock, where no one had ever lain.</a:t>
            </a:r>
            <a:r>
              <a:rPr lang="en-US" sz="1600" i="1" dirty="0" smtClean="0">
                <a:solidFill>
                  <a:srgbClr val="984807"/>
                </a:solidFill>
              </a:rPr>
              <a:t>”  </a:t>
            </a:r>
          </a:p>
          <a:p>
            <a:pPr lvl="0"/>
            <a:r>
              <a:rPr lang="en-US" sz="1600" b="1" dirty="0" smtClean="0">
                <a:solidFill>
                  <a:srgbClr val="984807"/>
                </a:solidFill>
              </a:rPr>
              <a:t>      Luke </a:t>
            </a:r>
            <a:r>
              <a:rPr lang="en-US" sz="1600" b="1" dirty="0">
                <a:solidFill>
                  <a:srgbClr val="984807"/>
                </a:solidFill>
              </a:rPr>
              <a:t>23:52 &amp; 53</a:t>
            </a:r>
            <a:endParaRPr lang="en-US" sz="1600" dirty="0">
              <a:solidFill>
                <a:srgbClr val="984807"/>
              </a:solidFill>
            </a:endParaRPr>
          </a:p>
          <a:p>
            <a:pPr marL="285750" lvl="0" indent="-285750">
              <a:buFont typeface="Arial"/>
              <a:buChar char="•"/>
            </a:pPr>
            <a:r>
              <a:rPr lang="en-US" sz="1600" b="1" dirty="0">
                <a:solidFill>
                  <a:srgbClr val="984807"/>
                </a:solidFill>
              </a:rPr>
              <a:t>CONFUSION  </a:t>
            </a:r>
            <a:r>
              <a:rPr lang="en-US" sz="1600" i="1" dirty="0">
                <a:solidFill>
                  <a:srgbClr val="984807"/>
                </a:solidFill>
              </a:rPr>
              <a:t>“…they did not find the body of the Lord Jesus….they were perplexed about this…”  </a:t>
            </a:r>
            <a:endParaRPr lang="en-US" sz="1600" i="1" dirty="0" smtClean="0">
              <a:solidFill>
                <a:srgbClr val="984807"/>
              </a:solidFill>
            </a:endParaRPr>
          </a:p>
          <a:p>
            <a:pPr lvl="0"/>
            <a:r>
              <a:rPr lang="en-US" sz="1600" b="1" dirty="0" smtClean="0">
                <a:solidFill>
                  <a:srgbClr val="984807"/>
                </a:solidFill>
              </a:rPr>
              <a:t>      Luke </a:t>
            </a:r>
            <a:r>
              <a:rPr lang="en-US" sz="1600" b="1" dirty="0">
                <a:solidFill>
                  <a:srgbClr val="984807"/>
                </a:solidFill>
              </a:rPr>
              <a:t>24:3 &amp; 4</a:t>
            </a:r>
            <a:endParaRPr lang="en-US" sz="1600" dirty="0">
              <a:solidFill>
                <a:srgbClr val="984807"/>
              </a:solidFill>
            </a:endParaRPr>
          </a:p>
          <a:p>
            <a:r>
              <a:rPr lang="en-US" sz="1600" i="1" dirty="0" smtClean="0">
                <a:solidFill>
                  <a:srgbClr val="984807"/>
                </a:solidFill>
              </a:rPr>
              <a:t>     “</a:t>
            </a:r>
            <a:r>
              <a:rPr lang="en-US" sz="1600" i="1" dirty="0">
                <a:solidFill>
                  <a:srgbClr val="984807"/>
                </a:solidFill>
              </a:rPr>
              <a:t>Why do you seek the living One among the dead?” </a:t>
            </a:r>
            <a:r>
              <a:rPr lang="en-US" sz="1600" b="1" dirty="0">
                <a:solidFill>
                  <a:srgbClr val="984807"/>
                </a:solidFill>
              </a:rPr>
              <a:t>Luke 24:5</a:t>
            </a:r>
            <a:endParaRPr lang="en-US" sz="1600" dirty="0">
              <a:solidFill>
                <a:srgbClr val="984807"/>
              </a:solidFill>
            </a:endParaRPr>
          </a:p>
          <a:p>
            <a:pPr marL="285750" lvl="0" indent="-285750">
              <a:buFont typeface="Arial"/>
              <a:buChar char="•"/>
            </a:pPr>
            <a:r>
              <a:rPr lang="en-US" sz="1600" b="1" dirty="0">
                <a:solidFill>
                  <a:srgbClr val="984807"/>
                </a:solidFill>
              </a:rPr>
              <a:t>DISBELIEF  </a:t>
            </a:r>
            <a:r>
              <a:rPr lang="en-US" sz="1600" i="1" dirty="0">
                <a:solidFill>
                  <a:srgbClr val="984807"/>
                </a:solidFill>
              </a:rPr>
              <a:t>“And these words appeared to them as nonsense, and they would not believe them.</a:t>
            </a:r>
            <a:r>
              <a:rPr lang="en-US" sz="1600" i="1" dirty="0" smtClean="0">
                <a:solidFill>
                  <a:srgbClr val="984807"/>
                </a:solidFill>
              </a:rPr>
              <a:t>”  </a:t>
            </a:r>
          </a:p>
          <a:p>
            <a:pPr lvl="0"/>
            <a:r>
              <a:rPr lang="en-US" sz="1600" b="1" dirty="0" smtClean="0">
                <a:solidFill>
                  <a:srgbClr val="984807"/>
                </a:solidFill>
              </a:rPr>
              <a:t>      Luke 24:11</a:t>
            </a:r>
            <a:r>
              <a:rPr lang="en-US" sz="1600" i="1" dirty="0" smtClean="0">
                <a:solidFill>
                  <a:srgbClr val="984807"/>
                </a:solidFill>
              </a:rPr>
              <a:t> </a:t>
            </a:r>
            <a:endParaRPr lang="en-US" sz="1600" b="1" dirty="0" smtClean="0">
              <a:solidFill>
                <a:srgbClr val="984807"/>
              </a:solidFill>
            </a:endParaRPr>
          </a:p>
          <a:p>
            <a:pPr marL="285750" lvl="0" indent="-285750">
              <a:buFont typeface="Arial"/>
              <a:buChar char="•"/>
            </a:pPr>
            <a:r>
              <a:rPr lang="en-US" sz="1600" b="1" dirty="0" smtClean="0">
                <a:solidFill>
                  <a:srgbClr val="984807"/>
                </a:solidFill>
              </a:rPr>
              <a:t>LOST </a:t>
            </a:r>
            <a:r>
              <a:rPr lang="en-US" sz="1600" b="1" dirty="0">
                <a:solidFill>
                  <a:srgbClr val="984807"/>
                </a:solidFill>
              </a:rPr>
              <a:t>HOPE  </a:t>
            </a:r>
            <a:r>
              <a:rPr lang="en-US" sz="1600" i="1" dirty="0">
                <a:solidFill>
                  <a:srgbClr val="984807"/>
                </a:solidFill>
              </a:rPr>
              <a:t>“But we were hoping that it was He who was going to redeem Israel.” </a:t>
            </a:r>
            <a:r>
              <a:rPr lang="en-US" sz="1600" b="1" dirty="0">
                <a:solidFill>
                  <a:srgbClr val="984807"/>
                </a:solidFill>
              </a:rPr>
              <a:t>Luke 24:21</a:t>
            </a:r>
            <a:endParaRPr lang="en-US" sz="1600" dirty="0">
              <a:solidFill>
                <a:srgbClr val="984807"/>
              </a:solidFill>
            </a:endParaRPr>
          </a:p>
          <a:p>
            <a:pPr marL="285750" lvl="0" indent="-285750">
              <a:buFont typeface="Arial"/>
              <a:buChar char="•"/>
            </a:pPr>
            <a:r>
              <a:rPr lang="en-US" sz="1600" b="1" dirty="0">
                <a:solidFill>
                  <a:srgbClr val="984807"/>
                </a:solidFill>
              </a:rPr>
              <a:t>HOST RESTORED  </a:t>
            </a:r>
            <a:r>
              <a:rPr lang="en-US" sz="1600" i="1" dirty="0">
                <a:solidFill>
                  <a:srgbClr val="984807"/>
                </a:solidFill>
              </a:rPr>
              <a:t>“And beginning with Moses and with all the prophets, He explained to them the things concerning Himself in all the Scriptures.”  </a:t>
            </a:r>
            <a:r>
              <a:rPr lang="en-US" sz="1600" b="1" dirty="0" smtClean="0">
                <a:solidFill>
                  <a:srgbClr val="984807"/>
                </a:solidFill>
              </a:rPr>
              <a:t>Luke </a:t>
            </a:r>
            <a:r>
              <a:rPr lang="en-US" sz="1600" b="1" dirty="0">
                <a:solidFill>
                  <a:srgbClr val="984807"/>
                </a:solidFill>
              </a:rPr>
              <a:t>24:27</a:t>
            </a:r>
            <a:endParaRPr lang="en-US" sz="1600" dirty="0">
              <a:solidFill>
                <a:srgbClr val="984807"/>
              </a:solidFill>
            </a:endParaRPr>
          </a:p>
          <a:p>
            <a:r>
              <a:rPr lang="en-US" sz="1600" i="1" dirty="0" smtClean="0">
                <a:solidFill>
                  <a:srgbClr val="984807"/>
                </a:solidFill>
              </a:rPr>
              <a:t>      “</a:t>
            </a:r>
            <a:r>
              <a:rPr lang="en-US" sz="1600" i="1" dirty="0">
                <a:solidFill>
                  <a:srgbClr val="984807"/>
                </a:solidFill>
              </a:rPr>
              <a:t>The Lord has really risen, and has appeared to Simon.”  </a:t>
            </a:r>
            <a:r>
              <a:rPr lang="en-US" sz="1600" b="1" dirty="0">
                <a:solidFill>
                  <a:srgbClr val="984807"/>
                </a:solidFill>
              </a:rPr>
              <a:t>Luke 24:34</a:t>
            </a:r>
            <a:endParaRPr lang="en-US" sz="1600" dirty="0">
              <a:solidFill>
                <a:srgbClr val="984807"/>
              </a:solidFill>
            </a:endParaRPr>
          </a:p>
        </p:txBody>
      </p:sp>
    </p:spTree>
    <p:extLst>
      <p:ext uri="{BB962C8B-B14F-4D97-AF65-F5344CB8AC3E}">
        <p14:creationId xmlns:p14="http://schemas.microsoft.com/office/powerpoint/2010/main" val="12896041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flip="none" rotWithShape="1">
          <a:gsLst>
            <a:gs pos="18000">
              <a:schemeClr val="accent3">
                <a:lumMod val="60000"/>
                <a:lumOff val="40000"/>
                <a:alpha val="57000"/>
              </a:schemeClr>
            </a:gs>
            <a:gs pos="100000">
              <a:srgbClr val="FFFFFF">
                <a:alpha val="57000"/>
              </a:srgbClr>
            </a:gs>
            <a:gs pos="59000">
              <a:schemeClr val="accent3">
                <a:lumMod val="60000"/>
                <a:lumOff val="40000"/>
                <a:alpha val="57000"/>
              </a:schemeClr>
            </a:gs>
            <a:gs pos="79000">
              <a:schemeClr val="accent3">
                <a:lumMod val="60000"/>
                <a:lumOff val="40000"/>
                <a:alpha val="57000"/>
              </a:schemeClr>
            </a:gs>
            <a:gs pos="89000">
              <a:schemeClr val="accent3">
                <a:lumMod val="60000"/>
                <a:lumOff val="40000"/>
                <a:alpha val="57000"/>
              </a:schemeClr>
            </a:gs>
          </a:gsLst>
          <a:path path="rect">
            <a:fillToRect t="100000" r="100000"/>
          </a:path>
          <a:tileRect l="-100000" b="-100000"/>
        </a:gradFill>
        <a:effectLst/>
      </p:bgPr>
    </p:bg>
    <p:spTree>
      <p:nvGrpSpPr>
        <p:cNvPr id="1" name=""/>
        <p:cNvGrpSpPr/>
        <p:nvPr/>
      </p:nvGrpSpPr>
      <p:grpSpPr>
        <a:xfrm>
          <a:off x="0" y="0"/>
          <a:ext cx="0" cy="0"/>
          <a:chOff x="0" y="0"/>
          <a:chExt cx="0" cy="0"/>
        </a:xfrm>
      </p:grpSpPr>
      <p:pic>
        <p:nvPicPr>
          <p:cNvPr id="5" name="Picture 4" descr="images.jpe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27966" y="0"/>
            <a:ext cx="5126046" cy="1270167"/>
          </a:xfrm>
          <a:prstGeom prst="rect">
            <a:avLst/>
          </a:prstGeom>
        </p:spPr>
      </p:pic>
      <p:sp>
        <p:nvSpPr>
          <p:cNvPr id="4" name="Rectangle 3"/>
          <p:cNvSpPr/>
          <p:nvPr/>
        </p:nvSpPr>
        <p:spPr>
          <a:xfrm>
            <a:off x="125848" y="1324861"/>
            <a:ext cx="8855122" cy="3354765"/>
          </a:xfrm>
          <a:prstGeom prst="rect">
            <a:avLst/>
          </a:prstGeom>
        </p:spPr>
        <p:txBody>
          <a:bodyPr wrap="square">
            <a:spAutoFit/>
          </a:bodyPr>
          <a:lstStyle/>
          <a:p>
            <a:r>
              <a:rPr lang="en-US" b="1" dirty="0" smtClean="0">
                <a:solidFill>
                  <a:srgbClr val="984807"/>
                </a:solidFill>
              </a:rPr>
              <a:t>2.  The </a:t>
            </a:r>
            <a:r>
              <a:rPr lang="en-US" b="1" dirty="0">
                <a:solidFill>
                  <a:srgbClr val="984807"/>
                </a:solidFill>
              </a:rPr>
              <a:t>Resurrection is </a:t>
            </a:r>
            <a:r>
              <a:rPr lang="en-US" sz="2400" b="1" u="sng" dirty="0">
                <a:solidFill>
                  <a:srgbClr val="984807"/>
                </a:solidFill>
              </a:rPr>
              <a:t>THE BASIS OF OUR FAITH.</a:t>
            </a:r>
            <a:endParaRPr lang="en-US" sz="2400" dirty="0">
              <a:solidFill>
                <a:srgbClr val="984807"/>
              </a:solidFill>
            </a:endParaRPr>
          </a:p>
          <a:p>
            <a:r>
              <a:rPr lang="en-US" sz="2400" b="1" dirty="0">
                <a:solidFill>
                  <a:srgbClr val="984807"/>
                </a:solidFill>
              </a:rPr>
              <a:t> </a:t>
            </a:r>
            <a:endParaRPr lang="en-US" sz="2400" dirty="0">
              <a:solidFill>
                <a:srgbClr val="984807"/>
              </a:solidFill>
            </a:endParaRPr>
          </a:p>
          <a:p>
            <a:r>
              <a:rPr lang="en-US" b="1" dirty="0">
                <a:solidFill>
                  <a:srgbClr val="984807"/>
                </a:solidFill>
              </a:rPr>
              <a:t>I Corinthians 15:17-19</a:t>
            </a:r>
            <a:endParaRPr lang="en-US" dirty="0">
              <a:solidFill>
                <a:srgbClr val="984807"/>
              </a:solidFill>
            </a:endParaRPr>
          </a:p>
          <a:p>
            <a:r>
              <a:rPr lang="en-US" i="1" dirty="0">
                <a:solidFill>
                  <a:srgbClr val="984807"/>
                </a:solidFill>
              </a:rPr>
              <a:t>“…If Christ has not been raised, your faith is worthless; you are still in your sins.</a:t>
            </a:r>
            <a:r>
              <a:rPr lang="en-US" b="1" i="1" dirty="0">
                <a:solidFill>
                  <a:srgbClr val="984807"/>
                </a:solidFill>
              </a:rPr>
              <a:t>  </a:t>
            </a:r>
            <a:r>
              <a:rPr lang="en-US" i="1" dirty="0">
                <a:solidFill>
                  <a:srgbClr val="984807"/>
                </a:solidFill>
              </a:rPr>
              <a:t>Then those also who have fallen asleep in Christ have perished.  If we have hoped in Christ in this life only, we are of all men most to be pitied.</a:t>
            </a:r>
            <a:r>
              <a:rPr lang="en-US" i="1" dirty="0" smtClean="0">
                <a:solidFill>
                  <a:srgbClr val="984807"/>
                </a:solidFill>
              </a:rPr>
              <a:t>”</a:t>
            </a:r>
          </a:p>
          <a:p>
            <a:endParaRPr lang="en-US" i="1" dirty="0">
              <a:solidFill>
                <a:srgbClr val="984807"/>
              </a:solidFill>
            </a:endParaRPr>
          </a:p>
          <a:p>
            <a:pPr algn="ctr"/>
            <a:r>
              <a:rPr lang="en-US" sz="2800" b="1" dirty="0" smtClean="0">
                <a:solidFill>
                  <a:srgbClr val="984807"/>
                </a:solidFill>
              </a:rPr>
              <a:t>CHRISTIANITY CANNOT SURVIVE THE DISCOVERY OF A TOMB WITH THE CORPSE OF CHRIST IN IT!</a:t>
            </a:r>
            <a:endParaRPr lang="en-US" sz="2800" b="1" dirty="0">
              <a:solidFill>
                <a:srgbClr val="984807"/>
              </a:solidFill>
            </a:endParaRPr>
          </a:p>
          <a:p>
            <a:r>
              <a:rPr lang="en-US" i="1" dirty="0"/>
              <a:t> </a:t>
            </a:r>
            <a:endParaRPr lang="en-US" dirty="0"/>
          </a:p>
        </p:txBody>
      </p:sp>
    </p:spTree>
    <p:extLst>
      <p:ext uri="{BB962C8B-B14F-4D97-AF65-F5344CB8AC3E}">
        <p14:creationId xmlns:p14="http://schemas.microsoft.com/office/powerpoint/2010/main" val="24524421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flip="none" rotWithShape="1">
          <a:gsLst>
            <a:gs pos="18000">
              <a:schemeClr val="accent3">
                <a:lumMod val="60000"/>
                <a:lumOff val="40000"/>
                <a:alpha val="57000"/>
              </a:schemeClr>
            </a:gs>
            <a:gs pos="100000">
              <a:srgbClr val="FFFFFF">
                <a:alpha val="57000"/>
              </a:srgbClr>
            </a:gs>
            <a:gs pos="59000">
              <a:schemeClr val="accent3">
                <a:lumMod val="60000"/>
                <a:lumOff val="40000"/>
                <a:alpha val="57000"/>
              </a:schemeClr>
            </a:gs>
            <a:gs pos="79000">
              <a:schemeClr val="accent3">
                <a:lumMod val="60000"/>
                <a:lumOff val="40000"/>
                <a:alpha val="57000"/>
              </a:schemeClr>
            </a:gs>
            <a:gs pos="89000">
              <a:schemeClr val="accent3">
                <a:lumMod val="60000"/>
                <a:lumOff val="40000"/>
                <a:alpha val="57000"/>
              </a:schemeClr>
            </a:gs>
          </a:gsLst>
          <a:path path="rect">
            <a:fillToRect t="100000" r="100000"/>
          </a:path>
          <a:tileRect l="-100000" b="-100000"/>
        </a:gradFill>
        <a:effectLst/>
      </p:bgPr>
    </p:bg>
    <p:spTree>
      <p:nvGrpSpPr>
        <p:cNvPr id="1" name=""/>
        <p:cNvGrpSpPr/>
        <p:nvPr/>
      </p:nvGrpSpPr>
      <p:grpSpPr>
        <a:xfrm>
          <a:off x="0" y="0"/>
          <a:ext cx="0" cy="0"/>
          <a:chOff x="0" y="0"/>
          <a:chExt cx="0" cy="0"/>
        </a:xfrm>
      </p:grpSpPr>
      <p:pic>
        <p:nvPicPr>
          <p:cNvPr id="5" name="Picture 4" descr="images.jpe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27966" y="0"/>
            <a:ext cx="5126046" cy="1270167"/>
          </a:xfrm>
          <a:prstGeom prst="rect">
            <a:avLst/>
          </a:prstGeom>
        </p:spPr>
      </p:pic>
      <p:sp>
        <p:nvSpPr>
          <p:cNvPr id="3" name="Rectangle 2"/>
          <p:cNvSpPr/>
          <p:nvPr/>
        </p:nvSpPr>
        <p:spPr>
          <a:xfrm>
            <a:off x="91525" y="1348538"/>
            <a:ext cx="8969529" cy="3785652"/>
          </a:xfrm>
          <a:prstGeom prst="rect">
            <a:avLst/>
          </a:prstGeom>
        </p:spPr>
        <p:txBody>
          <a:bodyPr wrap="square">
            <a:spAutoFit/>
          </a:bodyPr>
          <a:lstStyle/>
          <a:p>
            <a:r>
              <a:rPr lang="en-US" b="1" dirty="0" smtClean="0">
                <a:solidFill>
                  <a:srgbClr val="984807"/>
                </a:solidFill>
              </a:rPr>
              <a:t>3.  The </a:t>
            </a:r>
            <a:r>
              <a:rPr lang="en-US" b="1" dirty="0">
                <a:solidFill>
                  <a:srgbClr val="984807"/>
                </a:solidFill>
              </a:rPr>
              <a:t>Resurrection </a:t>
            </a:r>
            <a:r>
              <a:rPr lang="en-US" sz="2400" b="1" u="sng" dirty="0">
                <a:solidFill>
                  <a:srgbClr val="984807"/>
                </a:solidFill>
              </a:rPr>
              <a:t>FULFILLED THE PROMISES</a:t>
            </a:r>
            <a:r>
              <a:rPr lang="en-US" sz="2400" b="1" dirty="0">
                <a:solidFill>
                  <a:srgbClr val="984807"/>
                </a:solidFill>
              </a:rPr>
              <a:t> </a:t>
            </a:r>
            <a:r>
              <a:rPr lang="en-US" b="1" dirty="0">
                <a:solidFill>
                  <a:srgbClr val="984807"/>
                </a:solidFill>
              </a:rPr>
              <a:t>of the OT and Jesus</a:t>
            </a:r>
            <a:r>
              <a:rPr lang="en-US" b="1" dirty="0" smtClean="0">
                <a:solidFill>
                  <a:srgbClr val="984807"/>
                </a:solidFill>
              </a:rPr>
              <a:t>.</a:t>
            </a:r>
            <a:endParaRPr lang="en-US" dirty="0">
              <a:solidFill>
                <a:srgbClr val="984807"/>
              </a:solidFill>
            </a:endParaRPr>
          </a:p>
          <a:p>
            <a:r>
              <a:rPr lang="en-US" b="1" dirty="0">
                <a:solidFill>
                  <a:srgbClr val="984807"/>
                </a:solidFill>
              </a:rPr>
              <a:t>Psalm 16:10</a:t>
            </a:r>
            <a:endParaRPr lang="en-US" dirty="0">
              <a:solidFill>
                <a:srgbClr val="984807"/>
              </a:solidFill>
            </a:endParaRPr>
          </a:p>
          <a:p>
            <a:r>
              <a:rPr lang="en-US" i="1" dirty="0">
                <a:solidFill>
                  <a:srgbClr val="984807"/>
                </a:solidFill>
              </a:rPr>
              <a:t>“For You will not abandon my soul to </a:t>
            </a:r>
            <a:r>
              <a:rPr lang="en-US" i="1" dirty="0" err="1">
                <a:solidFill>
                  <a:srgbClr val="984807"/>
                </a:solidFill>
              </a:rPr>
              <a:t>Sheol</a:t>
            </a:r>
            <a:r>
              <a:rPr lang="en-US" i="1" dirty="0">
                <a:solidFill>
                  <a:srgbClr val="984807"/>
                </a:solidFill>
              </a:rPr>
              <a:t>; neither will You allow Your Holy One to undergo decay.”</a:t>
            </a:r>
            <a:endParaRPr lang="en-US" dirty="0">
              <a:solidFill>
                <a:srgbClr val="984807"/>
              </a:solidFill>
            </a:endParaRPr>
          </a:p>
          <a:p>
            <a:r>
              <a:rPr lang="en-US" i="1" dirty="0">
                <a:solidFill>
                  <a:srgbClr val="984807"/>
                </a:solidFill>
              </a:rPr>
              <a:t> </a:t>
            </a:r>
            <a:endParaRPr lang="en-US" dirty="0">
              <a:solidFill>
                <a:srgbClr val="984807"/>
              </a:solidFill>
            </a:endParaRPr>
          </a:p>
          <a:p>
            <a:r>
              <a:rPr lang="en-US" b="1" dirty="0">
                <a:solidFill>
                  <a:srgbClr val="984807"/>
                </a:solidFill>
              </a:rPr>
              <a:t>Isaiah 53:9 &amp;10</a:t>
            </a:r>
            <a:endParaRPr lang="en-US" dirty="0">
              <a:solidFill>
                <a:srgbClr val="984807"/>
              </a:solidFill>
            </a:endParaRPr>
          </a:p>
          <a:p>
            <a:r>
              <a:rPr lang="en-US" i="1" dirty="0">
                <a:solidFill>
                  <a:srgbClr val="984807"/>
                </a:solidFill>
              </a:rPr>
              <a:t>“His grave was assigned with wicked men, yet He was with a rich man in His death, because He had done no violence, nor was there any deceit in His mouth.  But the Lord was pleased to crush Him, putting Him to grief; if He would render Himself as a guilt offering, He will see His offspring, He will prolong His days, and the good pleasure of the Lord will prosper in His hand.</a:t>
            </a:r>
            <a:r>
              <a:rPr lang="en-US" i="1" dirty="0" smtClean="0">
                <a:solidFill>
                  <a:srgbClr val="984807"/>
                </a:solidFill>
              </a:rPr>
              <a:t>”</a:t>
            </a:r>
          </a:p>
          <a:p>
            <a:endParaRPr lang="en-US" i="1" dirty="0">
              <a:solidFill>
                <a:srgbClr val="984807"/>
              </a:solidFill>
            </a:endParaRPr>
          </a:p>
          <a:p>
            <a:r>
              <a:rPr lang="en-US" b="1" dirty="0">
                <a:solidFill>
                  <a:srgbClr val="984807"/>
                </a:solidFill>
              </a:rPr>
              <a:t>John 2:19-21</a:t>
            </a:r>
            <a:endParaRPr lang="en-US" dirty="0">
              <a:solidFill>
                <a:srgbClr val="984807"/>
              </a:solidFill>
            </a:endParaRPr>
          </a:p>
          <a:p>
            <a:r>
              <a:rPr lang="en-US" i="1" dirty="0">
                <a:solidFill>
                  <a:srgbClr val="984807"/>
                </a:solidFill>
              </a:rPr>
              <a:t>“Jesus answered and said </a:t>
            </a:r>
            <a:r>
              <a:rPr lang="en-US" i="1" dirty="0" smtClean="0">
                <a:solidFill>
                  <a:srgbClr val="984807"/>
                </a:solidFill>
              </a:rPr>
              <a:t>to them</a:t>
            </a:r>
            <a:r>
              <a:rPr lang="en-US" i="1" dirty="0">
                <a:solidFill>
                  <a:srgbClr val="984807"/>
                </a:solidFill>
              </a:rPr>
              <a:t>, ‘Destroy this temple, and in three days I will raise it up.</a:t>
            </a:r>
            <a:r>
              <a:rPr lang="en-US" i="1" dirty="0" smtClean="0">
                <a:solidFill>
                  <a:srgbClr val="984807"/>
                </a:solidFill>
              </a:rPr>
              <a:t>’”</a:t>
            </a:r>
            <a:endParaRPr lang="en-US" dirty="0">
              <a:solidFill>
                <a:srgbClr val="984807"/>
              </a:solidFill>
            </a:endParaRPr>
          </a:p>
        </p:txBody>
      </p:sp>
    </p:spTree>
    <p:extLst>
      <p:ext uri="{BB962C8B-B14F-4D97-AF65-F5344CB8AC3E}">
        <p14:creationId xmlns:p14="http://schemas.microsoft.com/office/powerpoint/2010/main" val="14028870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flip="none" rotWithShape="1">
          <a:gsLst>
            <a:gs pos="18000">
              <a:schemeClr val="accent3">
                <a:lumMod val="60000"/>
                <a:lumOff val="40000"/>
                <a:alpha val="57000"/>
              </a:schemeClr>
            </a:gs>
            <a:gs pos="100000">
              <a:srgbClr val="FFFFFF">
                <a:alpha val="57000"/>
              </a:srgbClr>
            </a:gs>
            <a:gs pos="59000">
              <a:schemeClr val="accent3">
                <a:lumMod val="60000"/>
                <a:lumOff val="40000"/>
                <a:alpha val="57000"/>
              </a:schemeClr>
            </a:gs>
            <a:gs pos="79000">
              <a:schemeClr val="accent3">
                <a:lumMod val="60000"/>
                <a:lumOff val="40000"/>
                <a:alpha val="57000"/>
              </a:schemeClr>
            </a:gs>
            <a:gs pos="89000">
              <a:schemeClr val="accent3">
                <a:lumMod val="60000"/>
                <a:lumOff val="40000"/>
                <a:alpha val="57000"/>
              </a:schemeClr>
            </a:gs>
          </a:gsLst>
          <a:path path="rect">
            <a:fillToRect t="100000" r="100000"/>
          </a:path>
          <a:tileRect l="-100000" b="-100000"/>
        </a:gradFill>
        <a:effectLst/>
      </p:bgPr>
    </p:bg>
    <p:spTree>
      <p:nvGrpSpPr>
        <p:cNvPr id="1" name=""/>
        <p:cNvGrpSpPr/>
        <p:nvPr/>
      </p:nvGrpSpPr>
      <p:grpSpPr>
        <a:xfrm>
          <a:off x="0" y="0"/>
          <a:ext cx="0" cy="0"/>
          <a:chOff x="0" y="0"/>
          <a:chExt cx="0" cy="0"/>
        </a:xfrm>
      </p:grpSpPr>
      <p:pic>
        <p:nvPicPr>
          <p:cNvPr id="5" name="Picture 4" descr="images.jpe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27966" y="1"/>
            <a:ext cx="4919521" cy="1122548"/>
          </a:xfrm>
          <a:prstGeom prst="rect">
            <a:avLst/>
          </a:prstGeom>
        </p:spPr>
      </p:pic>
      <p:sp>
        <p:nvSpPr>
          <p:cNvPr id="4" name="Rectangle 3"/>
          <p:cNvSpPr/>
          <p:nvPr/>
        </p:nvSpPr>
        <p:spPr>
          <a:xfrm>
            <a:off x="91525" y="1122548"/>
            <a:ext cx="8935207" cy="4062651"/>
          </a:xfrm>
          <a:prstGeom prst="rect">
            <a:avLst/>
          </a:prstGeom>
        </p:spPr>
        <p:txBody>
          <a:bodyPr wrap="square">
            <a:spAutoFit/>
          </a:bodyPr>
          <a:lstStyle/>
          <a:p>
            <a:r>
              <a:rPr lang="en-US" b="1" dirty="0" smtClean="0">
                <a:solidFill>
                  <a:srgbClr val="984807"/>
                </a:solidFill>
              </a:rPr>
              <a:t>4.  The </a:t>
            </a:r>
            <a:r>
              <a:rPr lang="en-US" b="1" dirty="0">
                <a:solidFill>
                  <a:srgbClr val="984807"/>
                </a:solidFill>
              </a:rPr>
              <a:t>Resurrection is </a:t>
            </a:r>
            <a:r>
              <a:rPr lang="en-US" sz="2400" b="1" u="sng" dirty="0">
                <a:solidFill>
                  <a:srgbClr val="984807"/>
                </a:solidFill>
              </a:rPr>
              <a:t>PROVEN BY EVIDENCE</a:t>
            </a:r>
            <a:r>
              <a:rPr lang="en-US" sz="2400" b="1" u="sng" dirty="0" smtClean="0">
                <a:solidFill>
                  <a:srgbClr val="984807"/>
                </a:solidFill>
              </a:rPr>
              <a:t>.</a:t>
            </a:r>
            <a:endParaRPr lang="en-US" sz="2400" dirty="0">
              <a:solidFill>
                <a:srgbClr val="984807"/>
              </a:solidFill>
            </a:endParaRPr>
          </a:p>
          <a:p>
            <a:pPr marL="342900" lvl="0" indent="-342900">
              <a:buFont typeface="+mj-lt"/>
              <a:buAutoNum type="alphaLcParenR"/>
            </a:pPr>
            <a:r>
              <a:rPr lang="en-US" b="1" dirty="0">
                <a:solidFill>
                  <a:srgbClr val="984807"/>
                </a:solidFill>
              </a:rPr>
              <a:t>THE EMPTY TOMB</a:t>
            </a:r>
            <a:endParaRPr lang="en-US" dirty="0">
              <a:solidFill>
                <a:srgbClr val="984807"/>
              </a:solidFill>
            </a:endParaRPr>
          </a:p>
          <a:p>
            <a:pPr marL="285750" lvl="0" indent="-285750">
              <a:buFont typeface="Arial"/>
              <a:buChar char="•"/>
            </a:pPr>
            <a:r>
              <a:rPr lang="en-US" dirty="0">
                <a:solidFill>
                  <a:srgbClr val="984807"/>
                </a:solidFill>
              </a:rPr>
              <a:t>The Resurrection   OR</a:t>
            </a:r>
          </a:p>
          <a:p>
            <a:pPr marL="285750" lvl="0" indent="-285750">
              <a:buFont typeface="Arial"/>
              <a:buChar char="•"/>
            </a:pPr>
            <a:r>
              <a:rPr lang="en-US" dirty="0">
                <a:solidFill>
                  <a:srgbClr val="984807"/>
                </a:solidFill>
              </a:rPr>
              <a:t>It was stolen or moved.  But, by whom?</a:t>
            </a:r>
          </a:p>
          <a:p>
            <a:pPr marL="742950" lvl="1" indent="-285750">
              <a:buFont typeface="Arial"/>
              <a:buChar char="•"/>
            </a:pPr>
            <a:r>
              <a:rPr lang="en-US" dirty="0">
                <a:solidFill>
                  <a:srgbClr val="984807"/>
                </a:solidFill>
              </a:rPr>
              <a:t>Grave Robbers</a:t>
            </a:r>
          </a:p>
          <a:p>
            <a:pPr marL="742950" lvl="1" indent="-285750">
              <a:buFont typeface="Arial"/>
              <a:buChar char="•"/>
            </a:pPr>
            <a:r>
              <a:rPr lang="en-US" dirty="0">
                <a:solidFill>
                  <a:srgbClr val="984807"/>
                </a:solidFill>
              </a:rPr>
              <a:t>The Disciples</a:t>
            </a:r>
          </a:p>
          <a:p>
            <a:pPr marL="742950" lvl="1" indent="-285750">
              <a:buFont typeface="Arial"/>
              <a:buChar char="•"/>
            </a:pPr>
            <a:r>
              <a:rPr lang="en-US" dirty="0">
                <a:solidFill>
                  <a:srgbClr val="984807"/>
                </a:solidFill>
              </a:rPr>
              <a:t>The Jews</a:t>
            </a:r>
          </a:p>
          <a:p>
            <a:pPr lvl="0"/>
            <a:r>
              <a:rPr lang="en-US" b="1" dirty="0" smtClean="0">
                <a:solidFill>
                  <a:srgbClr val="984807"/>
                </a:solidFill>
              </a:rPr>
              <a:t>b)  THE </a:t>
            </a:r>
            <a:r>
              <a:rPr lang="en-US" b="1" dirty="0">
                <a:solidFill>
                  <a:srgbClr val="984807"/>
                </a:solidFill>
              </a:rPr>
              <a:t>WITNESSES TO THE RESURRECTION</a:t>
            </a:r>
            <a:endParaRPr lang="en-US" dirty="0">
              <a:solidFill>
                <a:srgbClr val="984807"/>
              </a:solidFill>
            </a:endParaRPr>
          </a:p>
          <a:p>
            <a:pPr marL="285750" lvl="0" indent="-285750">
              <a:buFont typeface="Arial"/>
              <a:buChar char="•"/>
            </a:pPr>
            <a:r>
              <a:rPr lang="en-US" i="1" dirty="0">
                <a:solidFill>
                  <a:srgbClr val="984807"/>
                </a:solidFill>
              </a:rPr>
              <a:t>“more than 500 at one time…” </a:t>
            </a:r>
            <a:r>
              <a:rPr lang="en-US" dirty="0">
                <a:solidFill>
                  <a:srgbClr val="984807"/>
                </a:solidFill>
              </a:rPr>
              <a:t>I Corinthians 15:6</a:t>
            </a:r>
          </a:p>
          <a:p>
            <a:pPr marL="285750" lvl="0" indent="-285750">
              <a:buFont typeface="Arial"/>
              <a:buChar char="•"/>
            </a:pPr>
            <a:r>
              <a:rPr lang="en-US" i="1" dirty="0">
                <a:solidFill>
                  <a:srgbClr val="984807"/>
                </a:solidFill>
              </a:rPr>
              <a:t>“so the other disciple (John) entered, he saw and believed.” </a:t>
            </a:r>
            <a:r>
              <a:rPr lang="en-US" dirty="0">
                <a:solidFill>
                  <a:srgbClr val="984807"/>
                </a:solidFill>
              </a:rPr>
              <a:t>John 20:8</a:t>
            </a:r>
          </a:p>
          <a:p>
            <a:pPr marL="285750" lvl="0" indent="-285750">
              <a:buFont typeface="Arial"/>
              <a:buChar char="•"/>
            </a:pPr>
            <a:r>
              <a:rPr lang="en-US" i="1" dirty="0">
                <a:solidFill>
                  <a:srgbClr val="984807"/>
                </a:solidFill>
              </a:rPr>
              <a:t>“Unless I shall see in His hands the imprint of the nails, and put my hand into His side, I will not believe.” </a:t>
            </a:r>
            <a:r>
              <a:rPr lang="en-US" dirty="0">
                <a:solidFill>
                  <a:srgbClr val="984807"/>
                </a:solidFill>
              </a:rPr>
              <a:t> John 20:25  (Thomas)</a:t>
            </a:r>
          </a:p>
          <a:p>
            <a:pPr marL="285750" lvl="0" indent="-285750">
              <a:buFont typeface="Arial"/>
              <a:buChar char="•"/>
            </a:pPr>
            <a:r>
              <a:rPr lang="en-US" dirty="0">
                <a:solidFill>
                  <a:srgbClr val="984807"/>
                </a:solidFill>
              </a:rPr>
              <a:t>The Early Church-turned the world upside down in less than 300 years!</a:t>
            </a:r>
          </a:p>
          <a:p>
            <a:pPr marL="285750" lvl="0" indent="-285750">
              <a:buFont typeface="Arial"/>
              <a:buChar char="•"/>
            </a:pPr>
            <a:r>
              <a:rPr lang="en-US" dirty="0">
                <a:solidFill>
                  <a:srgbClr val="984807"/>
                </a:solidFill>
              </a:rPr>
              <a:t>Multiplied Millions of changed lives throughout history.  (Paul)</a:t>
            </a:r>
          </a:p>
        </p:txBody>
      </p:sp>
    </p:spTree>
    <p:extLst>
      <p:ext uri="{BB962C8B-B14F-4D97-AF65-F5344CB8AC3E}">
        <p14:creationId xmlns:p14="http://schemas.microsoft.com/office/powerpoint/2010/main" val="3168560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flip="none" rotWithShape="1">
          <a:gsLst>
            <a:gs pos="18000">
              <a:schemeClr val="accent3">
                <a:lumMod val="60000"/>
                <a:lumOff val="40000"/>
                <a:alpha val="57000"/>
              </a:schemeClr>
            </a:gs>
            <a:gs pos="100000">
              <a:srgbClr val="FFFFFF">
                <a:alpha val="57000"/>
              </a:srgbClr>
            </a:gs>
            <a:gs pos="59000">
              <a:schemeClr val="accent3">
                <a:lumMod val="60000"/>
                <a:lumOff val="40000"/>
                <a:alpha val="57000"/>
              </a:schemeClr>
            </a:gs>
            <a:gs pos="79000">
              <a:schemeClr val="accent3">
                <a:lumMod val="60000"/>
                <a:lumOff val="40000"/>
                <a:alpha val="57000"/>
              </a:schemeClr>
            </a:gs>
            <a:gs pos="89000">
              <a:schemeClr val="accent3">
                <a:lumMod val="60000"/>
                <a:lumOff val="40000"/>
                <a:alpha val="57000"/>
              </a:schemeClr>
            </a:gs>
          </a:gsLst>
          <a:path path="rect">
            <a:fillToRect t="100000" r="100000"/>
          </a:path>
          <a:tileRect l="-100000" b="-100000"/>
        </a:gradFill>
        <a:effectLst/>
      </p:bgPr>
    </p:bg>
    <p:spTree>
      <p:nvGrpSpPr>
        <p:cNvPr id="1" name=""/>
        <p:cNvGrpSpPr/>
        <p:nvPr/>
      </p:nvGrpSpPr>
      <p:grpSpPr>
        <a:xfrm>
          <a:off x="0" y="0"/>
          <a:ext cx="0" cy="0"/>
          <a:chOff x="0" y="0"/>
          <a:chExt cx="0" cy="0"/>
        </a:xfrm>
      </p:grpSpPr>
      <p:pic>
        <p:nvPicPr>
          <p:cNvPr id="5" name="Picture 4" descr="images.jpe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27966" y="0"/>
            <a:ext cx="5126046" cy="1270167"/>
          </a:xfrm>
          <a:prstGeom prst="rect">
            <a:avLst/>
          </a:prstGeom>
        </p:spPr>
      </p:pic>
      <p:sp>
        <p:nvSpPr>
          <p:cNvPr id="3" name="Rectangle 2"/>
          <p:cNvSpPr/>
          <p:nvPr/>
        </p:nvSpPr>
        <p:spPr>
          <a:xfrm>
            <a:off x="125847" y="1347355"/>
            <a:ext cx="8912325" cy="3508653"/>
          </a:xfrm>
          <a:prstGeom prst="rect">
            <a:avLst/>
          </a:prstGeom>
        </p:spPr>
        <p:txBody>
          <a:bodyPr wrap="square">
            <a:spAutoFit/>
          </a:bodyPr>
          <a:lstStyle/>
          <a:p>
            <a:r>
              <a:rPr lang="en-US" b="1" dirty="0" smtClean="0">
                <a:solidFill>
                  <a:srgbClr val="984807"/>
                </a:solidFill>
              </a:rPr>
              <a:t>5.  The </a:t>
            </a:r>
            <a:r>
              <a:rPr lang="en-US" b="1" dirty="0">
                <a:solidFill>
                  <a:srgbClr val="984807"/>
                </a:solidFill>
              </a:rPr>
              <a:t>Resurrection is our </a:t>
            </a:r>
            <a:r>
              <a:rPr lang="en-US" sz="2400" b="1" u="sng" dirty="0">
                <a:solidFill>
                  <a:srgbClr val="984807"/>
                </a:solidFill>
              </a:rPr>
              <a:t>PROMISED VICTORY.</a:t>
            </a:r>
            <a:endParaRPr lang="en-US" sz="2400" dirty="0">
              <a:solidFill>
                <a:srgbClr val="984807"/>
              </a:solidFill>
            </a:endParaRPr>
          </a:p>
          <a:p>
            <a:r>
              <a:rPr lang="en-US" b="1" dirty="0">
                <a:solidFill>
                  <a:srgbClr val="984807"/>
                </a:solidFill>
              </a:rPr>
              <a:t> </a:t>
            </a:r>
            <a:endParaRPr lang="en-US" dirty="0">
              <a:solidFill>
                <a:srgbClr val="984807"/>
              </a:solidFill>
            </a:endParaRPr>
          </a:p>
          <a:p>
            <a:r>
              <a:rPr lang="en-US" dirty="0">
                <a:solidFill>
                  <a:srgbClr val="984807"/>
                </a:solidFill>
              </a:rPr>
              <a:t>“</a:t>
            </a:r>
            <a:r>
              <a:rPr lang="en-US" i="1" dirty="0">
                <a:solidFill>
                  <a:srgbClr val="984807"/>
                </a:solidFill>
              </a:rPr>
              <a:t>Behold, I tell you a mystery; we shall not all sleep, but we shall all be changed, in a moment in the twinkling of an eye, at the last trumpet; for the trumpet will sound, and the dead will be raised imperishable, and we shall all be changed.”  </a:t>
            </a:r>
            <a:endParaRPr lang="en-US" dirty="0">
              <a:solidFill>
                <a:srgbClr val="984807"/>
              </a:solidFill>
            </a:endParaRPr>
          </a:p>
          <a:p>
            <a:r>
              <a:rPr lang="en-US" b="1" dirty="0">
                <a:solidFill>
                  <a:srgbClr val="984807"/>
                </a:solidFill>
              </a:rPr>
              <a:t>I Corinthians 15:51 &amp; 52</a:t>
            </a:r>
            <a:endParaRPr lang="en-US" dirty="0">
              <a:solidFill>
                <a:srgbClr val="984807"/>
              </a:solidFill>
            </a:endParaRPr>
          </a:p>
          <a:p>
            <a:r>
              <a:rPr lang="en-US" b="1" dirty="0">
                <a:solidFill>
                  <a:srgbClr val="984807"/>
                </a:solidFill>
              </a:rPr>
              <a:t> </a:t>
            </a:r>
            <a:endParaRPr lang="en-US" dirty="0">
              <a:solidFill>
                <a:srgbClr val="984807"/>
              </a:solidFill>
            </a:endParaRPr>
          </a:p>
          <a:p>
            <a:r>
              <a:rPr lang="en-US" i="1" dirty="0">
                <a:solidFill>
                  <a:srgbClr val="984807"/>
                </a:solidFill>
              </a:rPr>
              <a:t>“Blessed by the God and Father of our Lord Jesus Christ, who according to His great mercy has caused us to be born again to a living hope through the resurrection of the Jesus Christ from the dead, to obtain an inheritance which is imperishable and undefiled and will not fade away, reserved in heaven for you…” </a:t>
            </a:r>
            <a:r>
              <a:rPr lang="en-US" b="1" dirty="0">
                <a:solidFill>
                  <a:srgbClr val="984807"/>
                </a:solidFill>
              </a:rPr>
              <a:t>I Peter 1:3-4</a:t>
            </a:r>
            <a:endParaRPr lang="en-US" dirty="0">
              <a:solidFill>
                <a:srgbClr val="984807"/>
              </a:solidFill>
            </a:endParaRPr>
          </a:p>
          <a:p>
            <a:r>
              <a:rPr lang="en-US" b="1" dirty="0">
                <a:solidFill>
                  <a:srgbClr val="984807"/>
                </a:solidFill>
              </a:rPr>
              <a:t> </a:t>
            </a:r>
            <a:endParaRPr lang="en-US" dirty="0">
              <a:solidFill>
                <a:srgbClr val="984807"/>
              </a:solidFill>
            </a:endParaRPr>
          </a:p>
        </p:txBody>
      </p:sp>
    </p:spTree>
    <p:extLst>
      <p:ext uri="{BB962C8B-B14F-4D97-AF65-F5344CB8AC3E}">
        <p14:creationId xmlns:p14="http://schemas.microsoft.com/office/powerpoint/2010/main" val="25782878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161</TotalTime>
  <Words>452</Words>
  <Application>Microsoft Macintosh PowerPoint</Application>
  <PresentationFormat>On-screen Show (16:9)</PresentationFormat>
  <Paragraphs>54</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Doug Guizlo</dc:creator>
  <cp:lastModifiedBy>Doug Guizlo</cp:lastModifiedBy>
  <cp:revision>12</cp:revision>
  <dcterms:created xsi:type="dcterms:W3CDTF">2015-04-02T01:58:48Z</dcterms:created>
  <dcterms:modified xsi:type="dcterms:W3CDTF">2015-04-05T14:07:52Z</dcterms:modified>
</cp:coreProperties>
</file>