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1040" y="-11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4805DF-49D0-1343-9B9C-CFA7B4547354}" type="datetimeFigureOut">
              <a:rPr lang="en-US" smtClean="0"/>
              <a:t>9/12/14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6A1B4-D73F-9B48-9D79-FE3E1E3909E1}" type="slidenum">
              <a:rPr lang="en-US" smtClean="0"/>
              <a:t>‹#›</a:t>
            </a:fld>
            <a:endParaRPr lang="en-US"/>
          </a:p>
        </p:txBody>
      </p:sp>
    </p:spTree>
    <p:extLst>
      <p:ext uri="{BB962C8B-B14F-4D97-AF65-F5344CB8AC3E}">
        <p14:creationId xmlns:p14="http://schemas.microsoft.com/office/powerpoint/2010/main" val="756009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4805DF-49D0-1343-9B9C-CFA7B4547354}" type="datetimeFigureOut">
              <a:rPr lang="en-US" smtClean="0"/>
              <a:t>9/12/14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6A1B4-D73F-9B48-9D79-FE3E1E3909E1}" type="slidenum">
              <a:rPr lang="en-US" smtClean="0"/>
              <a:t>‹#›</a:t>
            </a:fld>
            <a:endParaRPr lang="en-US"/>
          </a:p>
        </p:txBody>
      </p:sp>
    </p:spTree>
    <p:extLst>
      <p:ext uri="{BB962C8B-B14F-4D97-AF65-F5344CB8AC3E}">
        <p14:creationId xmlns:p14="http://schemas.microsoft.com/office/powerpoint/2010/main" val="1371205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4805DF-49D0-1343-9B9C-CFA7B4547354}" type="datetimeFigureOut">
              <a:rPr lang="en-US" smtClean="0"/>
              <a:t>9/12/14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6A1B4-D73F-9B48-9D79-FE3E1E3909E1}" type="slidenum">
              <a:rPr lang="en-US" smtClean="0"/>
              <a:t>‹#›</a:t>
            </a:fld>
            <a:endParaRPr lang="en-US"/>
          </a:p>
        </p:txBody>
      </p:sp>
    </p:spTree>
    <p:extLst>
      <p:ext uri="{BB962C8B-B14F-4D97-AF65-F5344CB8AC3E}">
        <p14:creationId xmlns:p14="http://schemas.microsoft.com/office/powerpoint/2010/main" val="4024357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4805DF-49D0-1343-9B9C-CFA7B4547354}" type="datetimeFigureOut">
              <a:rPr lang="en-US" smtClean="0"/>
              <a:t>9/12/14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6A1B4-D73F-9B48-9D79-FE3E1E3909E1}" type="slidenum">
              <a:rPr lang="en-US" smtClean="0"/>
              <a:t>‹#›</a:t>
            </a:fld>
            <a:endParaRPr lang="en-US"/>
          </a:p>
        </p:txBody>
      </p:sp>
    </p:spTree>
    <p:extLst>
      <p:ext uri="{BB962C8B-B14F-4D97-AF65-F5344CB8AC3E}">
        <p14:creationId xmlns:p14="http://schemas.microsoft.com/office/powerpoint/2010/main" val="3887133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4805DF-49D0-1343-9B9C-CFA7B4547354}" type="datetimeFigureOut">
              <a:rPr lang="en-US" smtClean="0"/>
              <a:t>9/12/14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6A1B4-D73F-9B48-9D79-FE3E1E3909E1}" type="slidenum">
              <a:rPr lang="en-US" smtClean="0"/>
              <a:t>‹#›</a:t>
            </a:fld>
            <a:endParaRPr lang="en-US"/>
          </a:p>
        </p:txBody>
      </p:sp>
    </p:spTree>
    <p:extLst>
      <p:ext uri="{BB962C8B-B14F-4D97-AF65-F5344CB8AC3E}">
        <p14:creationId xmlns:p14="http://schemas.microsoft.com/office/powerpoint/2010/main" val="4090510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4805DF-49D0-1343-9B9C-CFA7B4547354}" type="datetimeFigureOut">
              <a:rPr lang="en-US" smtClean="0"/>
              <a:t>9/12/14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6A1B4-D73F-9B48-9D79-FE3E1E3909E1}" type="slidenum">
              <a:rPr lang="en-US" smtClean="0"/>
              <a:t>‹#›</a:t>
            </a:fld>
            <a:endParaRPr lang="en-US"/>
          </a:p>
        </p:txBody>
      </p:sp>
    </p:spTree>
    <p:extLst>
      <p:ext uri="{BB962C8B-B14F-4D97-AF65-F5344CB8AC3E}">
        <p14:creationId xmlns:p14="http://schemas.microsoft.com/office/powerpoint/2010/main" val="1136804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4805DF-49D0-1343-9B9C-CFA7B4547354}" type="datetimeFigureOut">
              <a:rPr lang="en-US" smtClean="0"/>
              <a:t>9/12/14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6A1B4-D73F-9B48-9D79-FE3E1E3909E1}" type="slidenum">
              <a:rPr lang="en-US" smtClean="0"/>
              <a:t>‹#›</a:t>
            </a:fld>
            <a:endParaRPr lang="en-US"/>
          </a:p>
        </p:txBody>
      </p:sp>
    </p:spTree>
    <p:extLst>
      <p:ext uri="{BB962C8B-B14F-4D97-AF65-F5344CB8AC3E}">
        <p14:creationId xmlns:p14="http://schemas.microsoft.com/office/powerpoint/2010/main" val="1899567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4805DF-49D0-1343-9B9C-CFA7B4547354}" type="datetimeFigureOut">
              <a:rPr lang="en-US" smtClean="0"/>
              <a:t>9/12/14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6A1B4-D73F-9B48-9D79-FE3E1E3909E1}" type="slidenum">
              <a:rPr lang="en-US" smtClean="0"/>
              <a:t>‹#›</a:t>
            </a:fld>
            <a:endParaRPr lang="en-US"/>
          </a:p>
        </p:txBody>
      </p:sp>
    </p:spTree>
    <p:extLst>
      <p:ext uri="{BB962C8B-B14F-4D97-AF65-F5344CB8AC3E}">
        <p14:creationId xmlns:p14="http://schemas.microsoft.com/office/powerpoint/2010/main" val="1981911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4805DF-49D0-1343-9B9C-CFA7B4547354}" type="datetimeFigureOut">
              <a:rPr lang="en-US" smtClean="0"/>
              <a:t>9/12/14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6A1B4-D73F-9B48-9D79-FE3E1E3909E1}" type="slidenum">
              <a:rPr lang="en-US" smtClean="0"/>
              <a:t>‹#›</a:t>
            </a:fld>
            <a:endParaRPr lang="en-US"/>
          </a:p>
        </p:txBody>
      </p:sp>
    </p:spTree>
    <p:extLst>
      <p:ext uri="{BB962C8B-B14F-4D97-AF65-F5344CB8AC3E}">
        <p14:creationId xmlns:p14="http://schemas.microsoft.com/office/powerpoint/2010/main" val="3620480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4805DF-49D0-1343-9B9C-CFA7B4547354}" type="datetimeFigureOut">
              <a:rPr lang="en-US" smtClean="0"/>
              <a:t>9/12/14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6A1B4-D73F-9B48-9D79-FE3E1E3909E1}" type="slidenum">
              <a:rPr lang="en-US" smtClean="0"/>
              <a:t>‹#›</a:t>
            </a:fld>
            <a:endParaRPr lang="en-US"/>
          </a:p>
        </p:txBody>
      </p:sp>
    </p:spTree>
    <p:extLst>
      <p:ext uri="{BB962C8B-B14F-4D97-AF65-F5344CB8AC3E}">
        <p14:creationId xmlns:p14="http://schemas.microsoft.com/office/powerpoint/2010/main" val="3157089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4805DF-49D0-1343-9B9C-CFA7B4547354}" type="datetimeFigureOut">
              <a:rPr lang="en-US" smtClean="0"/>
              <a:t>9/12/14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6A1B4-D73F-9B48-9D79-FE3E1E3909E1}" type="slidenum">
              <a:rPr lang="en-US" smtClean="0"/>
              <a:t>‹#›</a:t>
            </a:fld>
            <a:endParaRPr lang="en-US"/>
          </a:p>
        </p:txBody>
      </p:sp>
    </p:spTree>
    <p:extLst>
      <p:ext uri="{BB962C8B-B14F-4D97-AF65-F5344CB8AC3E}">
        <p14:creationId xmlns:p14="http://schemas.microsoft.com/office/powerpoint/2010/main" val="18221043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C4805DF-49D0-1343-9B9C-CFA7B4547354}" type="datetimeFigureOut">
              <a:rPr lang="en-US" smtClean="0"/>
              <a:t>9/12/14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6A1B4-D73F-9B48-9D79-FE3E1E3909E1}" type="slidenum">
              <a:rPr lang="en-US" smtClean="0"/>
              <a:t>‹#›</a:t>
            </a:fld>
            <a:endParaRPr lang="en-US"/>
          </a:p>
        </p:txBody>
      </p:sp>
    </p:spTree>
    <p:extLst>
      <p:ext uri="{BB962C8B-B14F-4D97-AF65-F5344CB8AC3E}">
        <p14:creationId xmlns:p14="http://schemas.microsoft.com/office/powerpoint/2010/main" val="187915328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0920" y="37115"/>
            <a:ext cx="8725458" cy="5632310"/>
          </a:xfrm>
          <a:prstGeom prst="rect">
            <a:avLst/>
          </a:prstGeom>
          <a:noFill/>
        </p:spPr>
        <p:txBody>
          <a:bodyPr wrap="square" rtlCol="0">
            <a:spAutoFit/>
          </a:bodyPr>
          <a:lstStyle/>
          <a:p>
            <a:pPr algn="ctr"/>
            <a:r>
              <a:rPr lang="en-US" sz="2400" b="1" dirty="0" smtClean="0"/>
              <a:t>God and Disaster</a:t>
            </a:r>
          </a:p>
          <a:p>
            <a:r>
              <a:rPr lang="en-US" sz="2400" dirty="0" smtClean="0"/>
              <a:t>Two </a:t>
            </a:r>
            <a:r>
              <a:rPr lang="en-US" sz="2400" dirty="0"/>
              <a:t>Common Questions:</a:t>
            </a:r>
          </a:p>
          <a:p>
            <a:pPr lvl="0"/>
            <a:r>
              <a:rPr lang="en-US" sz="2400" b="1" dirty="0" smtClean="0">
                <a:solidFill>
                  <a:srgbClr val="FFFF00"/>
                </a:solidFill>
              </a:rPr>
              <a:t>1.  </a:t>
            </a:r>
            <a:r>
              <a:rPr lang="en-US" sz="2400" b="1" i="1" dirty="0" smtClean="0">
                <a:solidFill>
                  <a:srgbClr val="FFFF00"/>
                </a:solidFill>
              </a:rPr>
              <a:t>Why </a:t>
            </a:r>
            <a:r>
              <a:rPr lang="en-US" sz="2400" b="1" i="1" dirty="0">
                <a:solidFill>
                  <a:srgbClr val="FFFF00"/>
                </a:solidFill>
              </a:rPr>
              <a:t>do things like this have to happen?</a:t>
            </a:r>
            <a:endParaRPr lang="en-US" sz="2400" dirty="0">
              <a:solidFill>
                <a:srgbClr val="FFFF00"/>
              </a:solidFill>
            </a:endParaRPr>
          </a:p>
          <a:p>
            <a:r>
              <a:rPr lang="en-US" sz="2400" b="1" dirty="0"/>
              <a:t> </a:t>
            </a:r>
            <a:r>
              <a:rPr lang="en-US" sz="2400" b="1" dirty="0" smtClean="0">
                <a:solidFill>
                  <a:srgbClr val="FFFF00"/>
                </a:solidFill>
              </a:rPr>
              <a:t>Genesis </a:t>
            </a:r>
            <a:r>
              <a:rPr lang="en-US" sz="2400" b="1" dirty="0">
                <a:solidFill>
                  <a:srgbClr val="FFFF00"/>
                </a:solidFill>
              </a:rPr>
              <a:t>3:</a:t>
            </a:r>
            <a:r>
              <a:rPr lang="en-US" sz="2400" b="1" dirty="0" smtClean="0">
                <a:solidFill>
                  <a:srgbClr val="FFFF00"/>
                </a:solidFill>
              </a:rPr>
              <a:t>17 </a:t>
            </a:r>
            <a:r>
              <a:rPr lang="en-US" sz="2400" dirty="0" smtClean="0"/>
              <a:t>“To Adam He said, </a:t>
            </a:r>
            <a:r>
              <a:rPr lang="en-US" sz="2400" i="1" dirty="0" smtClean="0"/>
              <a:t>‘Cursed is the ground because of you.’”</a:t>
            </a:r>
            <a:r>
              <a:rPr lang="en-US" sz="2400" b="1" dirty="0" smtClean="0"/>
              <a:t>  </a:t>
            </a:r>
            <a:endParaRPr lang="en-US" sz="2400" dirty="0"/>
          </a:p>
          <a:p>
            <a:r>
              <a:rPr lang="en-US" sz="2400" dirty="0"/>
              <a:t> </a:t>
            </a:r>
            <a:r>
              <a:rPr lang="en-US" sz="2400" b="1" dirty="0" smtClean="0">
                <a:solidFill>
                  <a:srgbClr val="FFFF00"/>
                </a:solidFill>
              </a:rPr>
              <a:t>Romans </a:t>
            </a:r>
            <a:r>
              <a:rPr lang="en-US" sz="2400" b="1" dirty="0">
                <a:solidFill>
                  <a:srgbClr val="FFFF00"/>
                </a:solidFill>
              </a:rPr>
              <a:t>8:20-</a:t>
            </a:r>
            <a:r>
              <a:rPr lang="en-US" sz="2400" b="1" dirty="0" smtClean="0">
                <a:solidFill>
                  <a:srgbClr val="FFFF00"/>
                </a:solidFill>
              </a:rPr>
              <a:t>23 </a:t>
            </a:r>
            <a:r>
              <a:rPr lang="en-US" sz="2400" dirty="0" smtClean="0"/>
              <a:t>“For the creation was subjected to futility, not of its own will, but because of Him who subjected it, in hope that the creation itself also will be set free from its slavery to corruption into the freedom of the glory of the children of God.  For we know that the whole creation groans and suffers the pain of childbirth together until now.  And not only this, but also we ourselves, having the first fruits of the Spirit, even we ourselves groan within ourselves, waiting eagerly for our adoption as sons, the redemption of our body.”</a:t>
            </a:r>
            <a:endParaRPr lang="en-US" sz="2400" dirty="0"/>
          </a:p>
          <a:p>
            <a:endParaRPr lang="en-US" sz="2400" b="1" dirty="0" smtClean="0"/>
          </a:p>
          <a:p>
            <a:pPr algn="ctr"/>
            <a:endParaRPr lang="en-US" sz="2400" b="1" dirty="0"/>
          </a:p>
        </p:txBody>
      </p:sp>
    </p:spTree>
    <p:extLst>
      <p:ext uri="{BB962C8B-B14F-4D97-AF65-F5344CB8AC3E}">
        <p14:creationId xmlns:p14="http://schemas.microsoft.com/office/powerpoint/2010/main" val="2545026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0920" y="37115"/>
            <a:ext cx="8725458" cy="5262979"/>
          </a:xfrm>
          <a:prstGeom prst="rect">
            <a:avLst/>
          </a:prstGeom>
          <a:noFill/>
        </p:spPr>
        <p:txBody>
          <a:bodyPr wrap="square" rtlCol="0">
            <a:spAutoFit/>
          </a:bodyPr>
          <a:lstStyle/>
          <a:p>
            <a:pPr algn="ctr"/>
            <a:r>
              <a:rPr lang="en-US" sz="2400" b="1" dirty="0" smtClean="0"/>
              <a:t>God and Disaster</a:t>
            </a:r>
          </a:p>
          <a:p>
            <a:r>
              <a:rPr lang="en-US" sz="2400" dirty="0" smtClean="0"/>
              <a:t>Two </a:t>
            </a:r>
            <a:r>
              <a:rPr lang="en-US" sz="2400" dirty="0"/>
              <a:t>Common Questions:</a:t>
            </a:r>
          </a:p>
          <a:p>
            <a:pPr lvl="0"/>
            <a:r>
              <a:rPr lang="en-US" sz="2400" b="1" dirty="0" smtClean="0">
                <a:solidFill>
                  <a:srgbClr val="FFFF00"/>
                </a:solidFill>
              </a:rPr>
              <a:t>2.  </a:t>
            </a:r>
            <a:r>
              <a:rPr lang="en-US" sz="2400" b="1" i="1" dirty="0" smtClean="0">
                <a:solidFill>
                  <a:srgbClr val="FFFF00"/>
                </a:solidFill>
              </a:rPr>
              <a:t>When </a:t>
            </a:r>
            <a:r>
              <a:rPr lang="en-US" sz="2400" b="1" i="1" dirty="0">
                <a:solidFill>
                  <a:srgbClr val="FFFF00"/>
                </a:solidFill>
              </a:rPr>
              <a:t>will it end?</a:t>
            </a:r>
            <a:endParaRPr lang="en-US" sz="2400" dirty="0">
              <a:solidFill>
                <a:srgbClr val="FFFF00"/>
              </a:solidFill>
            </a:endParaRPr>
          </a:p>
          <a:p>
            <a:r>
              <a:rPr lang="en-US" sz="2400" dirty="0"/>
              <a:t> </a:t>
            </a:r>
            <a:r>
              <a:rPr lang="en-US" sz="2400" b="1" dirty="0" smtClean="0">
                <a:solidFill>
                  <a:srgbClr val="FFFF00"/>
                </a:solidFill>
              </a:rPr>
              <a:t>Isaiah </a:t>
            </a:r>
            <a:r>
              <a:rPr lang="en-US" sz="2400" b="1" dirty="0">
                <a:solidFill>
                  <a:srgbClr val="FFFF00"/>
                </a:solidFill>
              </a:rPr>
              <a:t>11:6-</a:t>
            </a:r>
            <a:r>
              <a:rPr lang="en-US" sz="2400" b="1" dirty="0" smtClean="0">
                <a:solidFill>
                  <a:srgbClr val="FFFF00"/>
                </a:solidFill>
              </a:rPr>
              <a:t>9  </a:t>
            </a:r>
            <a:r>
              <a:rPr lang="en-US" sz="2400" dirty="0" smtClean="0"/>
              <a:t>“And the wolf will dwell with the lamb, and the leopard will lie down with the kid, and the calf and the young lion and the fatling together; and a little boy will lead them.  Also the cow and the bear will graze; their young will lie down together; and the lion will eat straw like the ox.  And the nursing child will play by the hole of the cobra, and the weaned child will put his hand on the viper’s den.  They will not hurt or destroy in all My holy mountain, for the earth will be full of the knowledge of the Lord as the waters cover the sea.”</a:t>
            </a:r>
            <a:endParaRPr lang="en-US" sz="2400" dirty="0"/>
          </a:p>
          <a:p>
            <a:endParaRPr lang="en-US" sz="2400" b="1" dirty="0" smtClean="0"/>
          </a:p>
          <a:p>
            <a:pPr algn="ctr"/>
            <a:endParaRPr lang="en-US" sz="2400" b="1" dirty="0"/>
          </a:p>
        </p:txBody>
      </p:sp>
    </p:spTree>
    <p:extLst>
      <p:ext uri="{BB962C8B-B14F-4D97-AF65-F5344CB8AC3E}">
        <p14:creationId xmlns:p14="http://schemas.microsoft.com/office/powerpoint/2010/main" val="1339116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0920" y="37115"/>
            <a:ext cx="8725458" cy="5632310"/>
          </a:xfrm>
          <a:prstGeom prst="rect">
            <a:avLst/>
          </a:prstGeom>
          <a:noFill/>
        </p:spPr>
        <p:txBody>
          <a:bodyPr wrap="square" rtlCol="0">
            <a:spAutoFit/>
          </a:bodyPr>
          <a:lstStyle/>
          <a:p>
            <a:pPr algn="ctr"/>
            <a:r>
              <a:rPr lang="en-US" sz="2400" b="1" dirty="0" smtClean="0"/>
              <a:t>God and Disaster</a:t>
            </a:r>
          </a:p>
          <a:p>
            <a:r>
              <a:rPr lang="en-US" sz="2400" dirty="0" smtClean="0"/>
              <a:t>God </a:t>
            </a:r>
            <a:r>
              <a:rPr lang="en-US" sz="2400" dirty="0"/>
              <a:t>wants us to </a:t>
            </a:r>
            <a:r>
              <a:rPr lang="en-US" sz="2400" dirty="0" smtClean="0"/>
              <a:t>trust: </a:t>
            </a:r>
          </a:p>
          <a:p>
            <a:r>
              <a:rPr lang="en-US" sz="2400" b="1" dirty="0" smtClean="0">
                <a:solidFill>
                  <a:srgbClr val="FFFF00"/>
                </a:solidFill>
              </a:rPr>
              <a:t>1.</a:t>
            </a:r>
            <a:r>
              <a:rPr lang="en-US" sz="2400" dirty="0" smtClean="0"/>
              <a:t>  </a:t>
            </a:r>
            <a:r>
              <a:rPr lang="en-US" sz="2400" b="1" u="sng" dirty="0" smtClean="0">
                <a:solidFill>
                  <a:srgbClr val="FFFF00"/>
                </a:solidFill>
              </a:rPr>
              <a:t>In </a:t>
            </a:r>
            <a:r>
              <a:rPr lang="en-US" sz="2400" b="1" u="sng" dirty="0">
                <a:solidFill>
                  <a:srgbClr val="FFFF00"/>
                </a:solidFill>
              </a:rPr>
              <a:t>His Presences.</a:t>
            </a:r>
            <a:endParaRPr lang="en-US" sz="2400" dirty="0">
              <a:solidFill>
                <a:srgbClr val="FFFF00"/>
              </a:solidFill>
            </a:endParaRPr>
          </a:p>
          <a:p>
            <a:r>
              <a:rPr lang="en-US" sz="2400" b="1" dirty="0" smtClean="0">
                <a:solidFill>
                  <a:srgbClr val="FFFF00"/>
                </a:solidFill>
              </a:rPr>
              <a:t>Deuteronomy 31:6, 8  </a:t>
            </a:r>
            <a:r>
              <a:rPr lang="en-US" sz="2400" dirty="0" smtClean="0"/>
              <a:t>“Be strong and courageous, do not be afraid or tremble at them, for the Lord your God is the one who goes with you.  He will not fail you or forsake you.”  “And the Lord is the one who goes ahead of you; He will be with you.  He will not fail you or forsake you.  Do not fear, or be dismayed.”</a:t>
            </a:r>
            <a:endParaRPr lang="en-US" sz="2400" dirty="0" smtClean="0">
              <a:solidFill>
                <a:srgbClr val="FFFF00"/>
              </a:solidFill>
            </a:endParaRPr>
          </a:p>
          <a:p>
            <a:endParaRPr lang="en-US" sz="2400" b="1" dirty="0" smtClean="0">
              <a:solidFill>
                <a:srgbClr val="FFFF00"/>
              </a:solidFill>
            </a:endParaRPr>
          </a:p>
          <a:p>
            <a:r>
              <a:rPr lang="en-US" sz="2400" b="1" dirty="0" smtClean="0">
                <a:solidFill>
                  <a:srgbClr val="FFFF00"/>
                </a:solidFill>
              </a:rPr>
              <a:t>Joshua </a:t>
            </a:r>
            <a:r>
              <a:rPr lang="en-US" sz="2400" b="1" dirty="0">
                <a:solidFill>
                  <a:srgbClr val="FFFF00"/>
                </a:solidFill>
              </a:rPr>
              <a:t>1:</a:t>
            </a:r>
            <a:r>
              <a:rPr lang="en-US" sz="2400" b="1" dirty="0" smtClean="0">
                <a:solidFill>
                  <a:srgbClr val="FFFF00"/>
                </a:solidFill>
              </a:rPr>
              <a:t>9  </a:t>
            </a:r>
            <a:r>
              <a:rPr lang="en-US" sz="2400" dirty="0" smtClean="0"/>
              <a:t>“Have I not commanded you?  Be strong and courageous!  Do not tremble or be dismayed, for the Lord you God is with you wherever you go.”</a:t>
            </a:r>
            <a:endParaRPr lang="en-US" sz="2400" dirty="0">
              <a:solidFill>
                <a:srgbClr val="FFFF00"/>
              </a:solidFill>
            </a:endParaRPr>
          </a:p>
          <a:p>
            <a:r>
              <a:rPr lang="en-US" sz="2400" b="1" dirty="0"/>
              <a:t>  </a:t>
            </a:r>
            <a:endParaRPr lang="en-US" sz="2400" dirty="0"/>
          </a:p>
          <a:p>
            <a:endParaRPr lang="en-US" sz="2400" b="1" dirty="0" smtClean="0"/>
          </a:p>
          <a:p>
            <a:pPr algn="ctr"/>
            <a:endParaRPr lang="en-US" sz="2400" b="1" dirty="0"/>
          </a:p>
        </p:txBody>
      </p:sp>
    </p:spTree>
    <p:extLst>
      <p:ext uri="{BB962C8B-B14F-4D97-AF65-F5344CB8AC3E}">
        <p14:creationId xmlns:p14="http://schemas.microsoft.com/office/powerpoint/2010/main" val="919230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0920" y="37115"/>
            <a:ext cx="8725458" cy="5262979"/>
          </a:xfrm>
          <a:prstGeom prst="rect">
            <a:avLst/>
          </a:prstGeom>
          <a:noFill/>
        </p:spPr>
        <p:txBody>
          <a:bodyPr wrap="square" rtlCol="0">
            <a:spAutoFit/>
          </a:bodyPr>
          <a:lstStyle/>
          <a:p>
            <a:pPr algn="ctr"/>
            <a:r>
              <a:rPr lang="en-US" sz="2400" b="1" dirty="0" smtClean="0"/>
              <a:t>God and Disaster</a:t>
            </a:r>
          </a:p>
          <a:p>
            <a:r>
              <a:rPr lang="en-US" sz="2400" dirty="0" smtClean="0"/>
              <a:t>God </a:t>
            </a:r>
            <a:r>
              <a:rPr lang="en-US" sz="2400" dirty="0"/>
              <a:t>wants us to </a:t>
            </a:r>
            <a:r>
              <a:rPr lang="en-US" sz="2400" dirty="0" smtClean="0"/>
              <a:t>trust:  </a:t>
            </a:r>
          </a:p>
          <a:p>
            <a:r>
              <a:rPr lang="en-US" sz="2400" b="1" dirty="0" smtClean="0">
                <a:solidFill>
                  <a:srgbClr val="FFFF00"/>
                </a:solidFill>
              </a:rPr>
              <a:t>1.</a:t>
            </a:r>
            <a:r>
              <a:rPr lang="en-US" sz="2400" dirty="0" smtClean="0"/>
              <a:t>  </a:t>
            </a:r>
            <a:r>
              <a:rPr lang="en-US" sz="2400" b="1" u="sng" dirty="0" smtClean="0">
                <a:solidFill>
                  <a:srgbClr val="FFFF00"/>
                </a:solidFill>
              </a:rPr>
              <a:t>In </a:t>
            </a:r>
            <a:r>
              <a:rPr lang="en-US" sz="2400" b="1" u="sng" dirty="0">
                <a:solidFill>
                  <a:srgbClr val="FFFF00"/>
                </a:solidFill>
              </a:rPr>
              <a:t>His Presences.</a:t>
            </a:r>
            <a:endParaRPr lang="en-US" sz="2400" dirty="0">
              <a:solidFill>
                <a:srgbClr val="FFFF00"/>
              </a:solidFill>
            </a:endParaRPr>
          </a:p>
          <a:p>
            <a:r>
              <a:rPr lang="en-US" sz="2400" b="1" dirty="0" smtClean="0">
                <a:solidFill>
                  <a:srgbClr val="FFFF00"/>
                </a:solidFill>
              </a:rPr>
              <a:t>Isaiah 41:10  </a:t>
            </a:r>
            <a:r>
              <a:rPr lang="en-US" sz="2400" dirty="0" smtClean="0"/>
              <a:t>“Do not fear, for I am with you; do not anxiously look about you, for I am your God.  I will strengthen you, surely I will help you, surely I will uphold you with My righteous right hand.”</a:t>
            </a:r>
            <a:endParaRPr lang="en-US" sz="2400" dirty="0" smtClean="0">
              <a:solidFill>
                <a:srgbClr val="FFFF00"/>
              </a:solidFill>
            </a:endParaRPr>
          </a:p>
          <a:p>
            <a:r>
              <a:rPr lang="en-US" sz="2400" b="1" dirty="0" smtClean="0">
                <a:solidFill>
                  <a:srgbClr val="FFFF00"/>
                </a:solidFill>
              </a:rPr>
              <a:t> </a:t>
            </a:r>
            <a:endParaRPr lang="en-US" sz="2400" dirty="0" smtClean="0">
              <a:solidFill>
                <a:srgbClr val="FFFF00"/>
              </a:solidFill>
            </a:endParaRPr>
          </a:p>
          <a:p>
            <a:r>
              <a:rPr lang="en-US" sz="2400" b="1" dirty="0" smtClean="0">
                <a:solidFill>
                  <a:srgbClr val="FFFF00"/>
                </a:solidFill>
              </a:rPr>
              <a:t>Isaiah 43:2  </a:t>
            </a:r>
            <a:r>
              <a:rPr lang="en-US" sz="2400" dirty="0" smtClean="0"/>
              <a:t>“When you pass through the waters, I will be with you; and through the rivers, they will not overflow you.  When you walk through the fire, you will not be scorched.  Nor will the flame burn you.”</a:t>
            </a:r>
            <a:endParaRPr lang="en-US" sz="2400" dirty="0" smtClean="0">
              <a:solidFill>
                <a:srgbClr val="FFFF00"/>
              </a:solidFill>
            </a:endParaRPr>
          </a:p>
          <a:p>
            <a:endParaRPr lang="en-US" sz="2400" dirty="0"/>
          </a:p>
          <a:p>
            <a:endParaRPr lang="en-US" sz="2400" b="1" dirty="0" smtClean="0"/>
          </a:p>
          <a:p>
            <a:pPr algn="ctr"/>
            <a:endParaRPr lang="en-US" sz="2400" b="1" dirty="0"/>
          </a:p>
        </p:txBody>
      </p:sp>
    </p:spTree>
    <p:extLst>
      <p:ext uri="{BB962C8B-B14F-4D97-AF65-F5344CB8AC3E}">
        <p14:creationId xmlns:p14="http://schemas.microsoft.com/office/powerpoint/2010/main" val="2222424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0920" y="37115"/>
            <a:ext cx="8725458" cy="4893647"/>
          </a:xfrm>
          <a:prstGeom prst="rect">
            <a:avLst/>
          </a:prstGeom>
          <a:noFill/>
        </p:spPr>
        <p:txBody>
          <a:bodyPr wrap="square" rtlCol="0">
            <a:spAutoFit/>
          </a:bodyPr>
          <a:lstStyle/>
          <a:p>
            <a:pPr algn="ctr"/>
            <a:r>
              <a:rPr lang="en-US" sz="2400" b="1" dirty="0" smtClean="0"/>
              <a:t>God and Disaster</a:t>
            </a:r>
          </a:p>
          <a:p>
            <a:r>
              <a:rPr lang="en-US" sz="2400" dirty="0" smtClean="0"/>
              <a:t>God </a:t>
            </a:r>
            <a:r>
              <a:rPr lang="en-US" sz="2400" dirty="0"/>
              <a:t>wants us to </a:t>
            </a:r>
            <a:r>
              <a:rPr lang="en-US" sz="2400" dirty="0" smtClean="0"/>
              <a:t>trust:  </a:t>
            </a:r>
          </a:p>
          <a:p>
            <a:pPr lvl="0"/>
            <a:r>
              <a:rPr lang="en-US" sz="2400" b="1" dirty="0" smtClean="0">
                <a:solidFill>
                  <a:srgbClr val="FFFF00"/>
                </a:solidFill>
              </a:rPr>
              <a:t>2.  </a:t>
            </a:r>
            <a:r>
              <a:rPr lang="en-US" sz="2400" b="1" u="sng" dirty="0" smtClean="0">
                <a:solidFill>
                  <a:srgbClr val="FFFF00"/>
                </a:solidFill>
              </a:rPr>
              <a:t>In </a:t>
            </a:r>
            <a:r>
              <a:rPr lang="en-US" sz="2400" b="1" u="sng" dirty="0">
                <a:solidFill>
                  <a:srgbClr val="FFFF00"/>
                </a:solidFill>
              </a:rPr>
              <a:t>His Purposes.</a:t>
            </a:r>
            <a:endParaRPr lang="en-US" sz="2400" dirty="0">
              <a:solidFill>
                <a:srgbClr val="FFFF00"/>
              </a:solidFill>
            </a:endParaRPr>
          </a:p>
          <a:p>
            <a:r>
              <a:rPr lang="en-US" sz="2400" b="1" dirty="0">
                <a:solidFill>
                  <a:srgbClr val="FFFF00"/>
                </a:solidFill>
              </a:rPr>
              <a:t> </a:t>
            </a:r>
            <a:r>
              <a:rPr lang="en-US" sz="2400" b="1" dirty="0" smtClean="0">
                <a:solidFill>
                  <a:srgbClr val="FFFF00"/>
                </a:solidFill>
              </a:rPr>
              <a:t>Isaiah </a:t>
            </a:r>
            <a:r>
              <a:rPr lang="en-US" sz="2400" b="1" dirty="0">
                <a:solidFill>
                  <a:srgbClr val="FFFF00"/>
                </a:solidFill>
              </a:rPr>
              <a:t>46:9-</a:t>
            </a:r>
            <a:r>
              <a:rPr lang="en-US" sz="2400" b="1" dirty="0" smtClean="0">
                <a:solidFill>
                  <a:srgbClr val="FFFF00"/>
                </a:solidFill>
              </a:rPr>
              <a:t>10</a:t>
            </a:r>
            <a:r>
              <a:rPr lang="en-US" sz="2400" b="1" dirty="0" smtClean="0"/>
              <a:t>  </a:t>
            </a:r>
            <a:r>
              <a:rPr lang="en-US" sz="2400" dirty="0" smtClean="0"/>
              <a:t>“Remember the former things long past, for I am God, and there is no other; I </a:t>
            </a:r>
            <a:r>
              <a:rPr lang="en-US" sz="2400" i="1" dirty="0" smtClean="0"/>
              <a:t>am</a:t>
            </a:r>
            <a:r>
              <a:rPr lang="en-US" sz="2400" dirty="0" smtClean="0"/>
              <a:t> God and there is no one like Me, declaring the end from the beginning and from ancient times things which have not been done, saying, ‘My purpose will be established, and I will accomplish all My good pleasure.’”</a:t>
            </a:r>
            <a:endParaRPr lang="en-US" sz="2400" dirty="0">
              <a:solidFill>
                <a:srgbClr val="FFFF00"/>
              </a:solidFill>
            </a:endParaRPr>
          </a:p>
          <a:p>
            <a:r>
              <a:rPr lang="en-US" sz="2400" b="1" dirty="0">
                <a:solidFill>
                  <a:srgbClr val="FFFF00"/>
                </a:solidFill>
              </a:rPr>
              <a:t> </a:t>
            </a:r>
            <a:endParaRPr lang="en-US" sz="2400" dirty="0">
              <a:solidFill>
                <a:srgbClr val="FFFF00"/>
              </a:solidFill>
            </a:endParaRPr>
          </a:p>
          <a:p>
            <a:r>
              <a:rPr lang="en-US" sz="2400" b="1" dirty="0">
                <a:solidFill>
                  <a:srgbClr val="FFFF00"/>
                </a:solidFill>
              </a:rPr>
              <a:t>Acts 15:</a:t>
            </a:r>
            <a:r>
              <a:rPr lang="en-US" sz="2400" b="1" dirty="0" smtClean="0">
                <a:solidFill>
                  <a:srgbClr val="FFFF00"/>
                </a:solidFill>
              </a:rPr>
              <a:t>18  </a:t>
            </a:r>
            <a:r>
              <a:rPr lang="en-US" sz="2400" dirty="0" smtClean="0"/>
              <a:t>“Says the Lord, who makes things known from of old.”</a:t>
            </a:r>
            <a:endParaRPr lang="en-US" sz="2400" dirty="0">
              <a:solidFill>
                <a:srgbClr val="FFFF00"/>
              </a:solidFill>
            </a:endParaRPr>
          </a:p>
          <a:p>
            <a:endParaRPr lang="en-US" sz="2400" dirty="0">
              <a:solidFill>
                <a:srgbClr val="FFFF00"/>
              </a:solidFill>
            </a:endParaRPr>
          </a:p>
          <a:p>
            <a:endParaRPr lang="en-US" sz="2400" b="1" dirty="0" smtClean="0"/>
          </a:p>
          <a:p>
            <a:pPr algn="ctr"/>
            <a:endParaRPr lang="en-US" sz="2400" b="1" dirty="0"/>
          </a:p>
        </p:txBody>
      </p:sp>
    </p:spTree>
    <p:extLst>
      <p:ext uri="{BB962C8B-B14F-4D97-AF65-F5344CB8AC3E}">
        <p14:creationId xmlns:p14="http://schemas.microsoft.com/office/powerpoint/2010/main" val="3154677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0920" y="37115"/>
            <a:ext cx="8725458" cy="6001642"/>
          </a:xfrm>
          <a:prstGeom prst="rect">
            <a:avLst/>
          </a:prstGeom>
          <a:noFill/>
        </p:spPr>
        <p:txBody>
          <a:bodyPr wrap="square" rtlCol="0">
            <a:spAutoFit/>
          </a:bodyPr>
          <a:lstStyle/>
          <a:p>
            <a:pPr algn="ctr"/>
            <a:r>
              <a:rPr lang="en-US" sz="2400" b="1" dirty="0" smtClean="0"/>
              <a:t>God and Disaster</a:t>
            </a:r>
          </a:p>
          <a:p>
            <a:r>
              <a:rPr lang="en-US" sz="2400" dirty="0" smtClean="0"/>
              <a:t>God </a:t>
            </a:r>
            <a:r>
              <a:rPr lang="en-US" sz="2400" dirty="0"/>
              <a:t>wants us to </a:t>
            </a:r>
            <a:r>
              <a:rPr lang="en-US" sz="2400" dirty="0" smtClean="0"/>
              <a:t>trust:  </a:t>
            </a:r>
          </a:p>
          <a:p>
            <a:pPr lvl="0"/>
            <a:r>
              <a:rPr lang="en-US" sz="2400" b="1" dirty="0" smtClean="0">
                <a:solidFill>
                  <a:srgbClr val="FFFF00"/>
                </a:solidFill>
              </a:rPr>
              <a:t>3.  </a:t>
            </a:r>
            <a:r>
              <a:rPr lang="en-US" sz="2400" b="1" u="sng" dirty="0" smtClean="0">
                <a:solidFill>
                  <a:srgbClr val="FFFF00"/>
                </a:solidFill>
              </a:rPr>
              <a:t>In </a:t>
            </a:r>
            <a:r>
              <a:rPr lang="en-US" sz="2400" b="1" u="sng" dirty="0">
                <a:solidFill>
                  <a:srgbClr val="FFFF00"/>
                </a:solidFill>
              </a:rPr>
              <a:t>His Promises.</a:t>
            </a:r>
            <a:endParaRPr lang="en-US" sz="2400" dirty="0">
              <a:solidFill>
                <a:srgbClr val="FFFF00"/>
              </a:solidFill>
            </a:endParaRPr>
          </a:p>
          <a:p>
            <a:r>
              <a:rPr lang="en-US" sz="2400" dirty="0"/>
              <a:t> </a:t>
            </a:r>
            <a:r>
              <a:rPr lang="en-US" sz="2400" b="1" dirty="0" smtClean="0">
                <a:solidFill>
                  <a:srgbClr val="FFFF00"/>
                </a:solidFill>
              </a:rPr>
              <a:t>I </a:t>
            </a:r>
            <a:r>
              <a:rPr lang="en-US" sz="2400" b="1" dirty="0">
                <a:solidFill>
                  <a:srgbClr val="FFFF00"/>
                </a:solidFill>
              </a:rPr>
              <a:t>Kings 8:</a:t>
            </a:r>
            <a:r>
              <a:rPr lang="en-US" sz="2400" b="1" dirty="0" smtClean="0">
                <a:solidFill>
                  <a:srgbClr val="FFFF00"/>
                </a:solidFill>
              </a:rPr>
              <a:t>56  </a:t>
            </a:r>
            <a:r>
              <a:rPr lang="en-US" sz="2400" dirty="0" smtClean="0"/>
              <a:t>“…not one word has failed of all His good promise.”</a:t>
            </a:r>
            <a:endParaRPr lang="en-US" sz="2400" dirty="0">
              <a:solidFill>
                <a:srgbClr val="FFFF00"/>
              </a:solidFill>
            </a:endParaRPr>
          </a:p>
          <a:p>
            <a:r>
              <a:rPr lang="en-US" sz="2400" b="1" dirty="0">
                <a:solidFill>
                  <a:srgbClr val="FFFF00"/>
                </a:solidFill>
              </a:rPr>
              <a:t> </a:t>
            </a:r>
            <a:endParaRPr lang="en-US" sz="2400" dirty="0">
              <a:solidFill>
                <a:srgbClr val="FFFF00"/>
              </a:solidFill>
            </a:endParaRPr>
          </a:p>
          <a:p>
            <a:r>
              <a:rPr lang="en-US" sz="2400" b="1" dirty="0">
                <a:solidFill>
                  <a:srgbClr val="FFFF00"/>
                </a:solidFill>
              </a:rPr>
              <a:t>Romans 4:</a:t>
            </a:r>
            <a:r>
              <a:rPr lang="en-US" sz="2400" b="1" dirty="0" smtClean="0">
                <a:solidFill>
                  <a:srgbClr val="FFFF00"/>
                </a:solidFill>
              </a:rPr>
              <a:t>21  </a:t>
            </a:r>
            <a:r>
              <a:rPr lang="en-US" sz="2400" dirty="0" smtClean="0"/>
              <a:t>“and being fully that what He had promised, He was also able to perform.”</a:t>
            </a:r>
            <a:endParaRPr lang="en-US" sz="2400" dirty="0">
              <a:solidFill>
                <a:srgbClr val="FFFF00"/>
              </a:solidFill>
            </a:endParaRPr>
          </a:p>
          <a:p>
            <a:r>
              <a:rPr lang="en-US" sz="2400" b="1" dirty="0"/>
              <a:t> </a:t>
            </a:r>
            <a:endParaRPr lang="en-US" sz="2400" dirty="0"/>
          </a:p>
          <a:p>
            <a:r>
              <a:rPr lang="en-US" sz="2400" b="1" dirty="0">
                <a:solidFill>
                  <a:srgbClr val="FFFF00"/>
                </a:solidFill>
              </a:rPr>
              <a:t>Hebrews 10:</a:t>
            </a:r>
            <a:r>
              <a:rPr lang="en-US" sz="2400" b="1" dirty="0" smtClean="0">
                <a:solidFill>
                  <a:srgbClr val="FFFF00"/>
                </a:solidFill>
              </a:rPr>
              <a:t>23  </a:t>
            </a:r>
            <a:r>
              <a:rPr lang="en-US" sz="2400" dirty="0" smtClean="0"/>
              <a:t>“Let us hold fast the confession of our hope without wavering, for He who promised is faithful.”</a:t>
            </a:r>
            <a:endParaRPr lang="en-US" sz="2400" dirty="0">
              <a:solidFill>
                <a:srgbClr val="FFFF00"/>
              </a:solidFill>
            </a:endParaRPr>
          </a:p>
          <a:p>
            <a:r>
              <a:rPr lang="en-US" sz="2400" b="1" dirty="0">
                <a:solidFill>
                  <a:srgbClr val="FFFF00"/>
                </a:solidFill>
              </a:rPr>
              <a:t> </a:t>
            </a:r>
            <a:endParaRPr lang="en-US" sz="2400" dirty="0">
              <a:solidFill>
                <a:srgbClr val="FFFF00"/>
              </a:solidFill>
            </a:endParaRPr>
          </a:p>
          <a:p>
            <a:r>
              <a:rPr lang="en-US" sz="2400" b="1" dirty="0">
                <a:solidFill>
                  <a:srgbClr val="FFFF00"/>
                </a:solidFill>
              </a:rPr>
              <a:t>Titus 1:</a:t>
            </a:r>
            <a:r>
              <a:rPr lang="en-US" sz="2400" b="1" dirty="0" smtClean="0">
                <a:solidFill>
                  <a:srgbClr val="FFFF00"/>
                </a:solidFill>
              </a:rPr>
              <a:t>2  </a:t>
            </a:r>
            <a:r>
              <a:rPr lang="en-US" sz="2400" dirty="0" smtClean="0"/>
              <a:t>“in the hope of eternal life, which God, who cannot lie, promised long ages ago..”</a:t>
            </a:r>
            <a:endParaRPr lang="en-US" sz="2400" dirty="0">
              <a:solidFill>
                <a:srgbClr val="FFFF00"/>
              </a:solidFill>
            </a:endParaRPr>
          </a:p>
          <a:p>
            <a:endParaRPr lang="en-US" sz="2400" dirty="0">
              <a:solidFill>
                <a:srgbClr val="FFFF00"/>
              </a:solidFill>
            </a:endParaRPr>
          </a:p>
          <a:p>
            <a:endParaRPr lang="en-US" sz="2400" b="1" dirty="0" smtClean="0"/>
          </a:p>
          <a:p>
            <a:pPr algn="ctr"/>
            <a:endParaRPr lang="en-US" sz="2400" b="1" dirty="0"/>
          </a:p>
        </p:txBody>
      </p:sp>
    </p:spTree>
    <p:extLst>
      <p:ext uri="{BB962C8B-B14F-4D97-AF65-F5344CB8AC3E}">
        <p14:creationId xmlns:p14="http://schemas.microsoft.com/office/powerpoint/2010/main" val="2148982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TotalTime>
  <Words>260</Words>
  <Application>Microsoft Macintosh PowerPoint</Application>
  <PresentationFormat>On-screen Show (16:9)</PresentationFormat>
  <Paragraphs>41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Guizlo</dc:creator>
  <cp:lastModifiedBy>Doug Guizlo</cp:lastModifiedBy>
  <cp:revision>5</cp:revision>
  <dcterms:created xsi:type="dcterms:W3CDTF">2014-09-12T22:19:22Z</dcterms:created>
  <dcterms:modified xsi:type="dcterms:W3CDTF">2014-09-12T23:08:14Z</dcterms:modified>
</cp:coreProperties>
</file>