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76" r:id="rId3"/>
    <p:sldId id="278" r:id="rId4"/>
    <p:sldId id="279" r:id="rId5"/>
    <p:sldId id="277" r:id="rId6"/>
    <p:sldId id="267" r:id="rId7"/>
    <p:sldId id="273" r:id="rId8"/>
    <p:sldId id="272" r:id="rId9"/>
    <p:sldId id="274" r:id="rId10"/>
    <p:sldId id="275" r:id="rId11"/>
    <p:sldId id="270" r:id="rId12"/>
  </p:sldIdLst>
  <p:sldSz cx="14630400" cy="8229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99"/>
    <a:srgbClr val="000000"/>
    <a:srgbClr val="041858"/>
    <a:srgbClr val="110557"/>
    <a:srgbClr val="1A0886"/>
    <a:srgbClr val="230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0" d="100"/>
          <a:sy n="50" d="100"/>
        </p:scale>
        <p:origin x="-1312" y="-104"/>
      </p:cViewPr>
      <p:guideLst>
        <p:guide orient="horz" pos="2592"/>
        <p:guide pos="460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FBF0E2-3908-4EBD-947F-908805CDEE92}" type="datetimeFigureOut">
              <a:rPr lang="en-US" smtClean="0"/>
              <a:t>10/12/14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185526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BF0E2-3908-4EBD-947F-908805CDEE92}" type="datetimeFigureOut">
              <a:rPr lang="en-US" smtClean="0"/>
              <a:t>10/12/14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109863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96240"/>
            <a:ext cx="3291840"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96240"/>
            <a:ext cx="9631680"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BF0E2-3908-4EBD-947F-908805CDEE92}" type="datetimeFigureOut">
              <a:rPr lang="en-US" smtClean="0"/>
              <a:t>10/12/14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214192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BF0E2-3908-4EBD-947F-908805CDEE92}" type="datetimeFigureOut">
              <a:rPr lang="en-US" smtClean="0"/>
              <a:t>10/12/14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247827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BF0E2-3908-4EBD-947F-908805CDEE92}" type="datetimeFigureOut">
              <a:rPr lang="en-US" smtClean="0"/>
              <a:t>10/12/14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321013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2305050"/>
            <a:ext cx="6461760" cy="65170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305050"/>
            <a:ext cx="6461760" cy="65170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FBF0E2-3908-4EBD-947F-908805CDEE92}" type="datetimeFigureOut">
              <a:rPr lang="en-US" smtClean="0"/>
              <a:t>10/12/14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132448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FBF0E2-3908-4EBD-947F-908805CDEE92}" type="datetimeFigureOut">
              <a:rPr lang="en-US" smtClean="0"/>
              <a:t>10/12/14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96293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FBF0E2-3908-4EBD-947F-908805CDEE92}" type="datetimeFigureOut">
              <a:rPr lang="en-US" smtClean="0"/>
              <a:t>10/12/14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45183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BF0E2-3908-4EBD-947F-908805CDEE92}" type="datetimeFigureOut">
              <a:rPr lang="en-US" smtClean="0"/>
              <a:t>10/12/14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248173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1" cy="56292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BF0E2-3908-4EBD-947F-908805CDEE92}" type="datetimeFigureOut">
              <a:rPr lang="en-US" smtClean="0"/>
              <a:t>10/12/14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12747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BF0E2-3908-4EBD-947F-908805CDEE92}" type="datetimeFigureOut">
              <a:rPr lang="en-US" smtClean="0"/>
              <a:t>10/12/14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31944056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97FBF0E2-3908-4EBD-947F-908805CDEE92}" type="datetimeFigureOut">
              <a:rPr lang="en-US" smtClean="0"/>
              <a:t>10/12/14</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5D9A0764-9415-4A49-8111-71457329C87C}" type="slidenum">
              <a:rPr lang="en-US" smtClean="0"/>
              <a:t>‹#›</a:t>
            </a:fld>
            <a:endParaRPr lang="en-US"/>
          </a:p>
        </p:txBody>
      </p:sp>
    </p:spTree>
    <p:extLst>
      <p:ext uri="{BB962C8B-B14F-4D97-AF65-F5344CB8AC3E}">
        <p14:creationId xmlns:p14="http://schemas.microsoft.com/office/powerpoint/2010/main" val="2675084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0"/>
            <a:ext cx="8229600" cy="8229600"/>
          </a:xfrm>
          <a:prstGeom prst="rect">
            <a:avLst/>
          </a:prstGeom>
        </p:spPr>
      </p:pic>
      <p:sp>
        <p:nvSpPr>
          <p:cNvPr id="3" name="TextBox 2"/>
          <p:cNvSpPr txBox="1"/>
          <p:nvPr/>
        </p:nvSpPr>
        <p:spPr>
          <a:xfrm>
            <a:off x="3886200" y="76200"/>
            <a:ext cx="6781800" cy="1200329"/>
          </a:xfrm>
          <a:prstGeom prst="rect">
            <a:avLst/>
          </a:prstGeom>
          <a:noFill/>
        </p:spPr>
        <p:txBody>
          <a:bodyPr wrap="square" rtlCol="0">
            <a:spAutoFit/>
          </a:bodyPr>
          <a:lstStyle/>
          <a:p>
            <a:pPr algn="ctr"/>
            <a:r>
              <a:rPr lang="en-US" sz="7200" b="1" dirty="0" smtClean="0">
                <a:solidFill>
                  <a:schemeClr val="bg1"/>
                </a:solidFill>
                <a:effectLst>
                  <a:glow rad="127000">
                    <a:srgbClr val="041858">
                      <a:alpha val="60000"/>
                    </a:srgbClr>
                  </a:glow>
                </a:effectLst>
                <a:latin typeface="Adobe Gothic Std B" pitchFamily="34" charset="-128"/>
                <a:ea typeface="Adobe Gothic Std B" pitchFamily="34" charset="-128"/>
              </a:rPr>
              <a:t>God's BIG Plan</a:t>
            </a:r>
          </a:p>
        </p:txBody>
      </p:sp>
      <p:sp>
        <p:nvSpPr>
          <p:cNvPr id="6" name="Rectangle 5"/>
          <p:cNvSpPr/>
          <p:nvPr/>
        </p:nvSpPr>
        <p:spPr>
          <a:xfrm>
            <a:off x="4724400" y="6172200"/>
            <a:ext cx="5257800" cy="1295400"/>
          </a:xfrm>
          <a:prstGeom prst="rect">
            <a:avLst/>
          </a:prstGeom>
          <a:gradFill flip="none" rotWithShape="1">
            <a:gsLst>
              <a:gs pos="0">
                <a:schemeClr val="bg1">
                  <a:alpha val="0"/>
                </a:schemeClr>
              </a:gs>
              <a:gs pos="64000">
                <a:srgbClr val="041858"/>
              </a:gs>
              <a:gs pos="44000">
                <a:srgbClr val="041858"/>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1378" t="34691" r="21939" b="41776"/>
          <a:stretch>
            <a:fillRect/>
          </a:stretch>
        </p:blipFill>
        <p:spPr bwMode="auto">
          <a:xfrm>
            <a:off x="5791200" y="6469380"/>
            <a:ext cx="2960548" cy="922020"/>
          </a:xfrm>
          <a:prstGeom prst="rect">
            <a:avLst/>
          </a:prstGeom>
          <a:noFill/>
          <a:ln>
            <a:noFill/>
          </a:ln>
          <a:effectLst>
            <a:glow rad="76200">
              <a:srgbClr val="041858">
                <a:alpha val="74902"/>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Lst>
        </p:spPr>
      </p:pic>
      <p:sp>
        <p:nvSpPr>
          <p:cNvPr id="5" name="TextBox 4"/>
          <p:cNvSpPr txBox="1"/>
          <p:nvPr/>
        </p:nvSpPr>
        <p:spPr>
          <a:xfrm>
            <a:off x="3924300" y="6248400"/>
            <a:ext cx="6781800" cy="369332"/>
          </a:xfrm>
          <a:prstGeom prst="rect">
            <a:avLst/>
          </a:prstGeom>
          <a:noFill/>
        </p:spPr>
        <p:txBody>
          <a:bodyPr wrap="square" rtlCol="0">
            <a:spAutoFit/>
          </a:bodyPr>
          <a:lstStyle/>
          <a:p>
            <a:pPr algn="ctr"/>
            <a:r>
              <a:rPr lang="en-US" b="1" dirty="0" smtClean="0">
                <a:solidFill>
                  <a:schemeClr val="bg1"/>
                </a:solidFill>
                <a:effectLst>
                  <a:glow rad="101600">
                    <a:srgbClr val="041858">
                      <a:alpha val="60000"/>
                    </a:srgbClr>
                  </a:glow>
                  <a:outerShdw blurRad="38100" dist="38100" dir="2700000" algn="tl">
                    <a:srgbClr val="000000">
                      <a:alpha val="43137"/>
                    </a:srgbClr>
                  </a:outerShdw>
                </a:effectLst>
                <a:latin typeface="Adobe Gothic Std B" pitchFamily="34" charset="-128"/>
                <a:ea typeface="Adobe Gothic Std B" pitchFamily="34" charset="-128"/>
              </a:rPr>
              <a:t>A New Sermon Series at</a:t>
            </a:r>
            <a:endParaRPr lang="en-US" b="1" dirty="0">
              <a:solidFill>
                <a:schemeClr val="bg1"/>
              </a:solidFill>
              <a:effectLst>
                <a:glow rad="101600">
                  <a:srgbClr val="041858">
                    <a:alpha val="60000"/>
                  </a:srgbClr>
                </a:glow>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162152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196"/>
            <a:ext cx="3200400" cy="33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57600" y="274196"/>
            <a:ext cx="10591800" cy="5970865"/>
          </a:xfrm>
          <a:prstGeom prst="rect">
            <a:avLst/>
          </a:prstGeom>
        </p:spPr>
        <p:txBody>
          <a:bodyPr wrap="square">
            <a:spAutoFit/>
          </a:bodyPr>
          <a:lstStyle/>
          <a:p>
            <a:r>
              <a:rPr lang="en-US" b="1" dirty="0">
                <a:solidFill>
                  <a:schemeClr val="bg1"/>
                </a:solidFill>
              </a:rPr>
              <a:t>  </a:t>
            </a:r>
            <a:endParaRPr lang="en-US" dirty="0">
              <a:solidFill>
                <a:schemeClr val="bg1"/>
              </a:solidFill>
            </a:endParaRPr>
          </a:p>
          <a:p>
            <a:r>
              <a:rPr lang="en-US" sz="4800" b="1" dirty="0">
                <a:solidFill>
                  <a:srgbClr val="FFFF00"/>
                </a:solidFill>
              </a:rPr>
              <a:t>Fully Giving = Fully Funded </a:t>
            </a:r>
            <a:endParaRPr lang="en-US" sz="4800" dirty="0">
              <a:solidFill>
                <a:srgbClr val="FFFF00"/>
              </a:solidFill>
            </a:endParaRPr>
          </a:p>
          <a:p>
            <a:r>
              <a:rPr lang="en-US" sz="3200" dirty="0">
                <a:solidFill>
                  <a:srgbClr val="FFFF00"/>
                </a:solidFill>
              </a:rPr>
              <a:t>As each believer is Fully Giving, God’s Church is Fully Funded</a:t>
            </a:r>
          </a:p>
          <a:p>
            <a:r>
              <a:rPr lang="en-US" sz="3200" dirty="0">
                <a:solidFill>
                  <a:schemeClr val="bg1"/>
                </a:solidFill>
              </a:rPr>
              <a:t> </a:t>
            </a:r>
            <a:endParaRPr lang="en-US" sz="2400" dirty="0">
              <a:solidFill>
                <a:schemeClr val="bg1"/>
              </a:solidFill>
            </a:endParaRPr>
          </a:p>
          <a:p>
            <a:r>
              <a:rPr lang="en-US" sz="3600" b="1" dirty="0" smtClean="0">
                <a:solidFill>
                  <a:srgbClr val="FFFF00"/>
                </a:solidFill>
              </a:rPr>
              <a:t>#</a:t>
            </a:r>
            <a:r>
              <a:rPr lang="en-US" sz="3600" b="1" dirty="0">
                <a:solidFill>
                  <a:srgbClr val="FFFF00"/>
                </a:solidFill>
              </a:rPr>
              <a:t>1: </a:t>
            </a:r>
            <a:r>
              <a:rPr lang="en-US" sz="3600" dirty="0">
                <a:solidFill>
                  <a:schemeClr val="bg1"/>
                </a:solidFill>
              </a:rPr>
              <a:t>Our vision for </a:t>
            </a:r>
            <a:r>
              <a:rPr lang="en-US" sz="3600" b="1" dirty="0">
                <a:solidFill>
                  <a:srgbClr val="FFFF00"/>
                </a:solidFill>
              </a:rPr>
              <a:t>growing spiritually </a:t>
            </a:r>
            <a:r>
              <a:rPr lang="en-US" sz="3600" dirty="0">
                <a:solidFill>
                  <a:schemeClr val="bg1"/>
                </a:solidFill>
              </a:rPr>
              <a:t>is worthy of funding. We will need curriculum, supplies, equipment, etc.</a:t>
            </a:r>
          </a:p>
          <a:p>
            <a:r>
              <a:rPr lang="en-US" sz="3600" dirty="0">
                <a:solidFill>
                  <a:schemeClr val="bg1"/>
                </a:solidFill>
              </a:rPr>
              <a:t> </a:t>
            </a:r>
          </a:p>
          <a:p>
            <a:r>
              <a:rPr lang="en-US" sz="3600" b="1" dirty="0">
                <a:solidFill>
                  <a:srgbClr val="FFFF00"/>
                </a:solidFill>
              </a:rPr>
              <a:t>#2: </a:t>
            </a:r>
            <a:r>
              <a:rPr lang="en-US" sz="3600" dirty="0">
                <a:solidFill>
                  <a:schemeClr val="bg1"/>
                </a:solidFill>
              </a:rPr>
              <a:t>Our vision for </a:t>
            </a:r>
            <a:r>
              <a:rPr lang="en-US" sz="3600" b="1" dirty="0">
                <a:solidFill>
                  <a:srgbClr val="FFFF00"/>
                </a:solidFill>
              </a:rPr>
              <a:t>growing numerically </a:t>
            </a:r>
            <a:r>
              <a:rPr lang="en-US" sz="3600" dirty="0">
                <a:solidFill>
                  <a:schemeClr val="bg1"/>
                </a:solidFill>
              </a:rPr>
              <a:t>is worthy of funding. We will need a bigger building.</a:t>
            </a:r>
          </a:p>
          <a:p>
            <a:endParaRPr lang="en-US" sz="3600" dirty="0">
              <a:solidFill>
                <a:schemeClr val="bg1"/>
              </a:solidFill>
            </a:endParaRPr>
          </a:p>
        </p:txBody>
      </p:sp>
    </p:spTree>
    <p:extLst>
      <p:ext uri="{BB962C8B-B14F-4D97-AF65-F5344CB8AC3E}">
        <p14:creationId xmlns:p14="http://schemas.microsoft.com/office/powerpoint/2010/main" val="333632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728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90900" y="3853190"/>
            <a:ext cx="4000500" cy="646331"/>
          </a:xfrm>
          <a:prstGeom prst="rect">
            <a:avLst/>
          </a:prstGeom>
          <a:solidFill>
            <a:srgbClr val="FFCC99">
              <a:alpha val="59000"/>
            </a:srgbClr>
          </a:solidFill>
        </p:spPr>
        <p:txBody>
          <a:bodyPr wrap="square">
            <a:spAutoFit/>
          </a:bodyPr>
          <a:lstStyle/>
          <a:p>
            <a:pPr algn="ctr"/>
            <a:r>
              <a:rPr lang="en-US" sz="3600" b="1" dirty="0" smtClean="0">
                <a:solidFill>
                  <a:schemeClr val="bg1"/>
                </a:solidFill>
              </a:rPr>
              <a:t>JOSEPH’S DREAMS</a:t>
            </a:r>
            <a:endParaRPr lang="en-US" sz="3600" dirty="0">
              <a:solidFill>
                <a:schemeClr val="bg1"/>
              </a:solidFill>
            </a:endParaRPr>
          </a:p>
        </p:txBody>
      </p:sp>
      <p:sp>
        <p:nvSpPr>
          <p:cNvPr id="5" name="Rectangle 4"/>
          <p:cNvSpPr/>
          <p:nvPr/>
        </p:nvSpPr>
        <p:spPr>
          <a:xfrm>
            <a:off x="10972800" y="274196"/>
            <a:ext cx="3657600" cy="8063746"/>
          </a:xfrm>
          <a:prstGeom prst="rect">
            <a:avLst/>
          </a:prstGeom>
        </p:spPr>
        <p:txBody>
          <a:bodyPr wrap="square">
            <a:spAutoFit/>
          </a:bodyPr>
          <a:lstStyle/>
          <a:p>
            <a:pPr algn="ctr"/>
            <a:r>
              <a:rPr lang="en-US" b="1" dirty="0">
                <a:solidFill>
                  <a:schemeClr val="bg1"/>
                </a:solidFill>
              </a:rPr>
              <a:t>  </a:t>
            </a:r>
            <a:endParaRPr lang="en-US" dirty="0">
              <a:solidFill>
                <a:schemeClr val="bg1"/>
              </a:solidFill>
            </a:endParaRPr>
          </a:p>
          <a:p>
            <a:pPr algn="ctr"/>
            <a:r>
              <a:rPr lang="en-US" sz="4400" b="1" dirty="0">
                <a:solidFill>
                  <a:srgbClr val="FFFF00"/>
                </a:solidFill>
              </a:rPr>
              <a:t>Fully Giving = Fully Funded </a:t>
            </a:r>
            <a:endParaRPr lang="en-US" sz="4400" dirty="0">
              <a:solidFill>
                <a:srgbClr val="FFFF00"/>
              </a:solidFill>
            </a:endParaRPr>
          </a:p>
          <a:p>
            <a:pPr algn="ctr"/>
            <a:r>
              <a:rPr lang="en-US" sz="3200" dirty="0">
                <a:solidFill>
                  <a:srgbClr val="FFFF00"/>
                </a:solidFill>
              </a:rPr>
              <a:t>As each believer is Fully Giving, God’s Church is Fully Funded</a:t>
            </a:r>
          </a:p>
          <a:p>
            <a:r>
              <a:rPr lang="en-US" sz="3200" dirty="0">
                <a:solidFill>
                  <a:schemeClr val="bg1"/>
                </a:solidFill>
              </a:rPr>
              <a:t> </a:t>
            </a:r>
            <a:endParaRPr lang="en-US" sz="3600" b="1" dirty="0" smtClean="0">
              <a:solidFill>
                <a:schemeClr val="bg1"/>
              </a:solidFill>
            </a:endParaRPr>
          </a:p>
          <a:p>
            <a:pPr marL="742950" lvl="0" indent="-742950" algn="ctr">
              <a:buFont typeface="+mj-lt"/>
              <a:buAutoNum type="arabicPeriod" startAt="4"/>
            </a:pPr>
            <a:r>
              <a:rPr lang="en-US" sz="3600" b="1" dirty="0" smtClean="0">
                <a:solidFill>
                  <a:schemeClr val="bg1"/>
                </a:solidFill>
              </a:rPr>
              <a:t>Trust </a:t>
            </a:r>
            <a:r>
              <a:rPr lang="en-US" sz="3600" b="1" dirty="0">
                <a:solidFill>
                  <a:schemeClr val="bg1"/>
                </a:solidFill>
              </a:rPr>
              <a:t>the Savior’s </a:t>
            </a:r>
            <a:r>
              <a:rPr lang="en-US" sz="3600" b="1" u="sng" dirty="0">
                <a:solidFill>
                  <a:schemeClr val="bg1"/>
                </a:solidFill>
              </a:rPr>
              <a:t>BIG </a:t>
            </a:r>
            <a:r>
              <a:rPr lang="en-US" sz="3600" b="1" dirty="0">
                <a:solidFill>
                  <a:schemeClr val="bg1"/>
                </a:solidFill>
              </a:rPr>
              <a:t>Plan! </a:t>
            </a:r>
            <a:r>
              <a:rPr lang="en-US" sz="3600" dirty="0">
                <a:solidFill>
                  <a:schemeClr val="bg1"/>
                </a:solidFill>
              </a:rPr>
              <a:t>Genesis 42:6 &amp; Genesis 50:15-20.</a:t>
            </a:r>
          </a:p>
          <a:p>
            <a:r>
              <a:rPr lang="en-US" sz="3600" dirty="0">
                <a:solidFill>
                  <a:schemeClr val="bg1"/>
                </a:solidFill>
              </a:rPr>
              <a:t> </a:t>
            </a:r>
          </a:p>
        </p:txBody>
      </p:sp>
    </p:spTree>
    <p:extLst>
      <p:ext uri="{BB962C8B-B14F-4D97-AF65-F5344CB8AC3E}">
        <p14:creationId xmlns:p14="http://schemas.microsoft.com/office/powerpoint/2010/main" val="151709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196"/>
            <a:ext cx="3200400" cy="33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3626996"/>
            <a:ext cx="4038600" cy="3816429"/>
          </a:xfrm>
          <a:prstGeom prst="rect">
            <a:avLst/>
          </a:prstGeom>
        </p:spPr>
        <p:txBody>
          <a:bodyPr wrap="square">
            <a:spAutoFit/>
          </a:bodyPr>
          <a:lstStyle/>
          <a:p>
            <a:r>
              <a:rPr lang="en-US" b="1" dirty="0">
                <a:solidFill>
                  <a:schemeClr val="bg1"/>
                </a:solidFill>
              </a:rPr>
              <a:t>  </a:t>
            </a:r>
            <a:endParaRPr lang="en-US" sz="3200" dirty="0">
              <a:solidFill>
                <a:srgbClr val="FFFF00"/>
              </a:solidFill>
            </a:endParaRPr>
          </a:p>
          <a:p>
            <a:r>
              <a:rPr lang="en-US" sz="4800" b="1" dirty="0">
                <a:solidFill>
                  <a:srgbClr val="FFFF00"/>
                </a:solidFill>
              </a:rPr>
              <a:t>Fully Giving = Fully Funded </a:t>
            </a:r>
            <a:endParaRPr lang="en-US" sz="4800" dirty="0">
              <a:solidFill>
                <a:srgbClr val="FFFF00"/>
              </a:solidFill>
            </a:endParaRPr>
          </a:p>
          <a:p>
            <a:r>
              <a:rPr lang="en-US" sz="3200" dirty="0">
                <a:solidFill>
                  <a:srgbClr val="FFFF00"/>
                </a:solidFill>
              </a:rPr>
              <a:t>As each believer is Fully Giving, God’s Church is Fully Funded</a:t>
            </a:r>
          </a:p>
          <a:p>
            <a:r>
              <a:rPr lang="en-US" sz="3200" dirty="0">
                <a:solidFill>
                  <a:schemeClr val="bg1"/>
                </a:solidFill>
              </a:rPr>
              <a:t> </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374416" y="152399"/>
            <a:ext cx="4277995" cy="7888197"/>
          </a:xfrm>
          <a:prstGeom prst="rect">
            <a:avLst/>
          </a:prstGeom>
          <a:solidFill>
            <a:schemeClr val="bg1"/>
          </a:solidFill>
          <a:ln w="25400">
            <a:solidFill>
              <a:schemeClr val="tx1">
                <a:lumMod val="50000"/>
                <a:lumOff val="50000"/>
              </a:schemeClr>
            </a:solidFill>
          </a:ln>
        </p:spPr>
      </p:pic>
    </p:spTree>
    <p:extLst>
      <p:ext uri="{BB962C8B-B14F-4D97-AF65-F5344CB8AC3E}">
        <p14:creationId xmlns:p14="http://schemas.microsoft.com/office/powerpoint/2010/main" val="71959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196"/>
            <a:ext cx="3200400" cy="33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0999"/>
            <a:ext cx="8995902" cy="7467601"/>
          </a:xfrm>
          <a:prstGeom prst="rect">
            <a:avLst/>
          </a:prstGeom>
          <a:solidFill>
            <a:schemeClr val="bg1"/>
          </a:solidFill>
          <a:ln w="25400">
            <a:solidFill>
              <a:schemeClr val="tx1">
                <a:lumMod val="50000"/>
                <a:lumOff val="50000"/>
              </a:schemeClr>
            </a:solidFill>
          </a:ln>
        </p:spPr>
      </p:pic>
      <p:sp>
        <p:nvSpPr>
          <p:cNvPr id="11" name="Rectangle 10"/>
          <p:cNvSpPr/>
          <p:nvPr/>
        </p:nvSpPr>
        <p:spPr>
          <a:xfrm>
            <a:off x="228600" y="3626996"/>
            <a:ext cx="4038600" cy="3816429"/>
          </a:xfrm>
          <a:prstGeom prst="rect">
            <a:avLst/>
          </a:prstGeom>
        </p:spPr>
        <p:txBody>
          <a:bodyPr wrap="square">
            <a:spAutoFit/>
          </a:bodyPr>
          <a:lstStyle/>
          <a:p>
            <a:r>
              <a:rPr lang="en-US" b="1" dirty="0">
                <a:solidFill>
                  <a:schemeClr val="bg1"/>
                </a:solidFill>
              </a:rPr>
              <a:t>  </a:t>
            </a:r>
            <a:endParaRPr lang="en-US" sz="3200" dirty="0">
              <a:solidFill>
                <a:srgbClr val="FFFF00"/>
              </a:solidFill>
            </a:endParaRPr>
          </a:p>
          <a:p>
            <a:r>
              <a:rPr lang="en-US" sz="4800" b="1" dirty="0">
                <a:solidFill>
                  <a:srgbClr val="FFFF00"/>
                </a:solidFill>
              </a:rPr>
              <a:t>Fully Giving = Fully Funded </a:t>
            </a:r>
            <a:endParaRPr lang="en-US" sz="4800" dirty="0">
              <a:solidFill>
                <a:srgbClr val="FFFF00"/>
              </a:solidFill>
            </a:endParaRPr>
          </a:p>
          <a:p>
            <a:r>
              <a:rPr lang="en-US" sz="3200" dirty="0">
                <a:solidFill>
                  <a:srgbClr val="FFFF00"/>
                </a:solidFill>
              </a:rPr>
              <a:t>As each believer is Fully Giving, God’s Church is Fully Funded</a:t>
            </a:r>
          </a:p>
          <a:p>
            <a:r>
              <a:rPr lang="en-US" sz="3200" dirty="0">
                <a:solidFill>
                  <a:schemeClr val="bg1"/>
                </a:solidFill>
              </a:rPr>
              <a:t> </a:t>
            </a:r>
          </a:p>
        </p:txBody>
      </p:sp>
    </p:spTree>
    <p:extLst>
      <p:ext uri="{BB962C8B-B14F-4D97-AF65-F5344CB8AC3E}">
        <p14:creationId xmlns:p14="http://schemas.microsoft.com/office/powerpoint/2010/main" val="17743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196"/>
            <a:ext cx="3200400" cy="33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809999" y="2667000"/>
            <a:ext cx="7239001" cy="2772053"/>
          </a:xfrm>
          <a:prstGeom prst="rect">
            <a:avLst/>
          </a:prstGeom>
          <a:solidFill>
            <a:schemeClr val="bg1"/>
          </a:solidFill>
          <a:ln w="25400">
            <a:solidFill>
              <a:schemeClr val="tx1">
                <a:lumMod val="50000"/>
                <a:lumOff val="50000"/>
              </a:schemeClr>
            </a:solidFill>
          </a:ln>
        </p:spPr>
      </p:pic>
      <p:sp>
        <p:nvSpPr>
          <p:cNvPr id="11" name="Rectangle 10"/>
          <p:cNvSpPr/>
          <p:nvPr/>
        </p:nvSpPr>
        <p:spPr>
          <a:xfrm>
            <a:off x="228600" y="3626996"/>
            <a:ext cx="4038600" cy="3816429"/>
          </a:xfrm>
          <a:prstGeom prst="rect">
            <a:avLst/>
          </a:prstGeom>
        </p:spPr>
        <p:txBody>
          <a:bodyPr wrap="square">
            <a:spAutoFit/>
          </a:bodyPr>
          <a:lstStyle/>
          <a:p>
            <a:r>
              <a:rPr lang="en-US" b="1" dirty="0">
                <a:solidFill>
                  <a:schemeClr val="bg1"/>
                </a:solidFill>
              </a:rPr>
              <a:t>  </a:t>
            </a:r>
            <a:endParaRPr lang="en-US" sz="3200" dirty="0">
              <a:solidFill>
                <a:srgbClr val="FFFF00"/>
              </a:solidFill>
            </a:endParaRPr>
          </a:p>
          <a:p>
            <a:r>
              <a:rPr lang="en-US" sz="4800" b="1" dirty="0">
                <a:solidFill>
                  <a:srgbClr val="FFFF00"/>
                </a:solidFill>
              </a:rPr>
              <a:t>Fully Giving = Fully Funded </a:t>
            </a:r>
            <a:endParaRPr lang="en-US" sz="4800" dirty="0">
              <a:solidFill>
                <a:srgbClr val="FFFF00"/>
              </a:solidFill>
            </a:endParaRPr>
          </a:p>
          <a:p>
            <a:r>
              <a:rPr lang="en-US" sz="3200" dirty="0">
                <a:solidFill>
                  <a:srgbClr val="FFFF00"/>
                </a:solidFill>
              </a:rPr>
              <a:t>As each believer is Fully Giving, God’s Church is Fully Funded</a:t>
            </a:r>
          </a:p>
          <a:p>
            <a:r>
              <a:rPr lang="en-US" sz="3200" dirty="0">
                <a:solidFill>
                  <a:schemeClr val="bg1"/>
                </a:solidFill>
              </a:rPr>
              <a:t> </a:t>
            </a:r>
          </a:p>
        </p:txBody>
      </p:sp>
    </p:spTree>
    <p:extLst>
      <p:ext uri="{BB962C8B-B14F-4D97-AF65-F5344CB8AC3E}">
        <p14:creationId xmlns:p14="http://schemas.microsoft.com/office/powerpoint/2010/main" val="17743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0"/>
            <a:ext cx="8229600" cy="8229600"/>
          </a:xfrm>
          <a:prstGeom prst="rect">
            <a:avLst/>
          </a:prstGeom>
        </p:spPr>
      </p:pic>
      <p:sp>
        <p:nvSpPr>
          <p:cNvPr id="3" name="TextBox 2"/>
          <p:cNvSpPr txBox="1"/>
          <p:nvPr/>
        </p:nvSpPr>
        <p:spPr>
          <a:xfrm>
            <a:off x="3886200" y="76200"/>
            <a:ext cx="6781800" cy="1200329"/>
          </a:xfrm>
          <a:prstGeom prst="rect">
            <a:avLst/>
          </a:prstGeom>
          <a:noFill/>
        </p:spPr>
        <p:txBody>
          <a:bodyPr wrap="square" rtlCol="0">
            <a:spAutoFit/>
          </a:bodyPr>
          <a:lstStyle/>
          <a:p>
            <a:pPr algn="ctr"/>
            <a:r>
              <a:rPr lang="en-US" sz="7200" b="1" dirty="0" smtClean="0">
                <a:solidFill>
                  <a:schemeClr val="bg1"/>
                </a:solidFill>
                <a:effectLst>
                  <a:glow rad="127000">
                    <a:srgbClr val="041858">
                      <a:alpha val="60000"/>
                    </a:srgbClr>
                  </a:glow>
                </a:effectLst>
                <a:latin typeface="Adobe Gothic Std B" pitchFamily="34" charset="-128"/>
                <a:ea typeface="Adobe Gothic Std B" pitchFamily="34" charset="-128"/>
              </a:rPr>
              <a:t>God's BIG Plan</a:t>
            </a:r>
          </a:p>
        </p:txBody>
      </p:sp>
      <p:sp>
        <p:nvSpPr>
          <p:cNvPr id="6" name="Rectangle 5"/>
          <p:cNvSpPr/>
          <p:nvPr/>
        </p:nvSpPr>
        <p:spPr>
          <a:xfrm>
            <a:off x="4724400" y="6172200"/>
            <a:ext cx="5257800" cy="1295400"/>
          </a:xfrm>
          <a:prstGeom prst="rect">
            <a:avLst/>
          </a:prstGeom>
          <a:gradFill flip="none" rotWithShape="1">
            <a:gsLst>
              <a:gs pos="0">
                <a:schemeClr val="bg1">
                  <a:alpha val="0"/>
                </a:schemeClr>
              </a:gs>
              <a:gs pos="64000">
                <a:srgbClr val="041858"/>
              </a:gs>
              <a:gs pos="44000">
                <a:srgbClr val="041858"/>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1378" t="34691" r="21939" b="41776"/>
          <a:stretch>
            <a:fillRect/>
          </a:stretch>
        </p:blipFill>
        <p:spPr bwMode="auto">
          <a:xfrm>
            <a:off x="5791200" y="6469380"/>
            <a:ext cx="2960548" cy="922020"/>
          </a:xfrm>
          <a:prstGeom prst="rect">
            <a:avLst/>
          </a:prstGeom>
          <a:noFill/>
          <a:ln>
            <a:noFill/>
          </a:ln>
          <a:effectLst>
            <a:glow rad="76200">
              <a:srgbClr val="041858">
                <a:alpha val="74902"/>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Lst>
        </p:spPr>
      </p:pic>
      <p:sp>
        <p:nvSpPr>
          <p:cNvPr id="5" name="TextBox 4"/>
          <p:cNvSpPr txBox="1"/>
          <p:nvPr/>
        </p:nvSpPr>
        <p:spPr>
          <a:xfrm>
            <a:off x="3924300" y="6248400"/>
            <a:ext cx="6781800" cy="369332"/>
          </a:xfrm>
          <a:prstGeom prst="rect">
            <a:avLst/>
          </a:prstGeom>
          <a:noFill/>
        </p:spPr>
        <p:txBody>
          <a:bodyPr wrap="square" rtlCol="0">
            <a:spAutoFit/>
          </a:bodyPr>
          <a:lstStyle/>
          <a:p>
            <a:pPr algn="ctr"/>
            <a:r>
              <a:rPr lang="en-US" b="1" dirty="0" smtClean="0">
                <a:solidFill>
                  <a:schemeClr val="bg1"/>
                </a:solidFill>
                <a:effectLst>
                  <a:glow rad="101600">
                    <a:srgbClr val="041858">
                      <a:alpha val="60000"/>
                    </a:srgbClr>
                  </a:glow>
                  <a:outerShdw blurRad="38100" dist="38100" dir="2700000" algn="tl">
                    <a:srgbClr val="000000">
                      <a:alpha val="43137"/>
                    </a:srgbClr>
                  </a:outerShdw>
                </a:effectLst>
                <a:latin typeface="Adobe Gothic Std B" pitchFamily="34" charset="-128"/>
                <a:ea typeface="Adobe Gothic Std B" pitchFamily="34" charset="-128"/>
              </a:rPr>
              <a:t>A New Sermon Series at</a:t>
            </a:r>
            <a:endParaRPr lang="en-US" b="1" dirty="0">
              <a:solidFill>
                <a:schemeClr val="bg1"/>
              </a:solidFill>
              <a:effectLst>
                <a:glow rad="101600">
                  <a:srgbClr val="041858">
                    <a:alpha val="60000"/>
                  </a:srgbClr>
                </a:glow>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263365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196"/>
            <a:ext cx="3200400" cy="33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57600" y="274196"/>
            <a:ext cx="10591800" cy="8002191"/>
          </a:xfrm>
          <a:prstGeom prst="rect">
            <a:avLst/>
          </a:prstGeom>
        </p:spPr>
        <p:txBody>
          <a:bodyPr wrap="square">
            <a:spAutoFit/>
          </a:bodyPr>
          <a:lstStyle/>
          <a:p>
            <a:r>
              <a:rPr lang="en-US" b="1" dirty="0">
                <a:solidFill>
                  <a:schemeClr val="bg1"/>
                </a:solidFill>
              </a:rPr>
              <a:t>  </a:t>
            </a:r>
            <a:endParaRPr lang="en-US" sz="3200" dirty="0">
              <a:solidFill>
                <a:srgbClr val="FFFF00"/>
              </a:solidFill>
            </a:endParaRPr>
          </a:p>
          <a:p>
            <a:r>
              <a:rPr lang="en-US" sz="4800" b="1" dirty="0">
                <a:solidFill>
                  <a:srgbClr val="FFFF00"/>
                </a:solidFill>
              </a:rPr>
              <a:t>Fully Giving = Fully Funded </a:t>
            </a:r>
            <a:endParaRPr lang="en-US" sz="4800" dirty="0">
              <a:solidFill>
                <a:srgbClr val="FFFF00"/>
              </a:solidFill>
            </a:endParaRPr>
          </a:p>
          <a:p>
            <a:r>
              <a:rPr lang="en-US" sz="3200" dirty="0">
                <a:solidFill>
                  <a:srgbClr val="FFFF00"/>
                </a:solidFill>
              </a:rPr>
              <a:t>As each believer is Fully Giving, God’s Church is Fully Funded</a:t>
            </a:r>
          </a:p>
          <a:p>
            <a:r>
              <a:rPr lang="en-US" sz="3200" dirty="0">
                <a:solidFill>
                  <a:schemeClr val="bg1"/>
                </a:solidFill>
              </a:rPr>
              <a:t> </a:t>
            </a:r>
          </a:p>
          <a:p>
            <a:r>
              <a:rPr lang="en-US" sz="3200" i="1" dirty="0">
                <a:solidFill>
                  <a:schemeClr val="bg1"/>
                </a:solidFill>
              </a:rPr>
              <a:t>Thank you for your faithful giving to the ministry and your effort to make disciples of all men, for the Harvest is plentiful but the workers are few</a:t>
            </a:r>
            <a:r>
              <a:rPr lang="en-US" sz="3200" i="1" dirty="0" smtClean="0">
                <a:solidFill>
                  <a:schemeClr val="bg1"/>
                </a:solidFill>
              </a:rPr>
              <a:t>!</a:t>
            </a:r>
          </a:p>
          <a:p>
            <a:endParaRPr lang="en-US" sz="3200" dirty="0">
              <a:solidFill>
                <a:schemeClr val="bg1"/>
              </a:solidFill>
            </a:endParaRPr>
          </a:p>
          <a:p>
            <a:r>
              <a:rPr lang="en-US" sz="3200" b="1" dirty="0">
                <a:solidFill>
                  <a:schemeClr val="bg1"/>
                </a:solidFill>
              </a:rPr>
              <a:t>The Savior’s Vision:</a:t>
            </a:r>
            <a:r>
              <a:rPr lang="en-US" sz="3200" dirty="0">
                <a:solidFill>
                  <a:schemeClr val="bg1"/>
                </a:solidFill>
              </a:rPr>
              <a:t>  </a:t>
            </a:r>
            <a:r>
              <a:rPr lang="en-US" sz="3200" i="1" dirty="0">
                <a:solidFill>
                  <a:schemeClr val="bg1"/>
                </a:solidFill>
              </a:rPr>
              <a:t>Then He said to His disciples, "The harvest is plentiful, but the workers are few. 38 "Therefore beseech the Lord of the harvest to send out workers into His harvest." </a:t>
            </a:r>
            <a:r>
              <a:rPr lang="en-US" sz="3200" b="1" i="1" dirty="0">
                <a:solidFill>
                  <a:schemeClr val="bg1"/>
                </a:solidFill>
              </a:rPr>
              <a:t>Matthew 9:36-37</a:t>
            </a:r>
            <a:endParaRPr lang="en-US" sz="3200" dirty="0">
              <a:solidFill>
                <a:schemeClr val="bg1"/>
              </a:solidFill>
            </a:endParaRPr>
          </a:p>
          <a:p>
            <a:r>
              <a:rPr lang="en-US" sz="3200" i="1" dirty="0">
                <a:solidFill>
                  <a:schemeClr val="bg1"/>
                </a:solidFill>
              </a:rPr>
              <a:t> </a:t>
            </a:r>
            <a:endParaRPr lang="en-US" sz="3200" dirty="0">
              <a:solidFill>
                <a:schemeClr val="bg1"/>
              </a:solidFill>
            </a:endParaRPr>
          </a:p>
          <a:p>
            <a:pPr marL="514350" lvl="0" indent="-514350">
              <a:buFont typeface="+mj-lt"/>
              <a:buAutoNum type="arabicPeriod"/>
            </a:pPr>
            <a:r>
              <a:rPr lang="en-US" sz="3600" b="1" u="sng" dirty="0">
                <a:solidFill>
                  <a:srgbClr val="FFFF00"/>
                </a:solidFill>
              </a:rPr>
              <a:t>Worship</a:t>
            </a:r>
            <a:r>
              <a:rPr lang="en-US" sz="3600" b="1" dirty="0">
                <a:solidFill>
                  <a:srgbClr val="FFFF00"/>
                </a:solidFill>
              </a:rPr>
              <a:t> the Savior </a:t>
            </a:r>
            <a:r>
              <a:rPr lang="en-US" sz="3200" i="1" dirty="0">
                <a:solidFill>
                  <a:schemeClr val="bg1"/>
                </a:solidFill>
              </a:rPr>
              <a:t>Ascribe to the LORD the glory due to His name; Worship the LORD in holy array. </a:t>
            </a:r>
            <a:r>
              <a:rPr lang="en-US" sz="3200" b="1" i="1" dirty="0">
                <a:solidFill>
                  <a:schemeClr val="bg1"/>
                </a:solidFill>
              </a:rPr>
              <a:t>Psalm 29:2</a:t>
            </a:r>
            <a:endParaRPr lang="en-US" sz="3200" dirty="0">
              <a:solidFill>
                <a:schemeClr val="bg1"/>
              </a:solidFill>
            </a:endParaRPr>
          </a:p>
          <a:p>
            <a:r>
              <a:rPr lang="en-US" sz="3200" b="1" i="1" dirty="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10935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196"/>
            <a:ext cx="3200400" cy="33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57600" y="274196"/>
            <a:ext cx="10591800" cy="6647974"/>
          </a:xfrm>
          <a:prstGeom prst="rect">
            <a:avLst/>
          </a:prstGeom>
        </p:spPr>
        <p:txBody>
          <a:bodyPr wrap="square">
            <a:spAutoFit/>
          </a:bodyPr>
          <a:lstStyle/>
          <a:p>
            <a:r>
              <a:rPr lang="en-US" b="1" dirty="0">
                <a:solidFill>
                  <a:schemeClr val="bg1"/>
                </a:solidFill>
              </a:rPr>
              <a:t>  </a:t>
            </a:r>
            <a:endParaRPr lang="en-US" sz="4800" dirty="0">
              <a:solidFill>
                <a:schemeClr val="bg1"/>
              </a:solidFill>
            </a:endParaRPr>
          </a:p>
          <a:p>
            <a:r>
              <a:rPr lang="en-US" sz="4800" b="1" dirty="0">
                <a:solidFill>
                  <a:srgbClr val="FFFF00"/>
                </a:solidFill>
              </a:rPr>
              <a:t>Fully Giving = Fully Funded </a:t>
            </a:r>
            <a:endParaRPr lang="en-US" sz="4800" dirty="0">
              <a:solidFill>
                <a:srgbClr val="FFFF00"/>
              </a:solidFill>
            </a:endParaRPr>
          </a:p>
          <a:p>
            <a:r>
              <a:rPr lang="en-US" sz="3200" dirty="0">
                <a:solidFill>
                  <a:srgbClr val="FFFF00"/>
                </a:solidFill>
              </a:rPr>
              <a:t>As each believer is Fully Giving, God’s Church is Fully Funded</a:t>
            </a:r>
          </a:p>
          <a:p>
            <a:r>
              <a:rPr lang="en-US" sz="3200" dirty="0">
                <a:solidFill>
                  <a:srgbClr val="FFFF00"/>
                </a:solidFill>
              </a:rPr>
              <a:t> </a:t>
            </a:r>
          </a:p>
          <a:p>
            <a:pPr marL="742950" lvl="0" indent="-742950">
              <a:buFont typeface="+mj-lt"/>
              <a:buAutoNum type="arabicPeriod" startAt="2"/>
            </a:pPr>
            <a:r>
              <a:rPr lang="en-US" sz="3600" b="1" u="sng" dirty="0" smtClean="0">
                <a:solidFill>
                  <a:srgbClr val="FFFF00"/>
                </a:solidFill>
              </a:rPr>
              <a:t>Work</a:t>
            </a:r>
            <a:r>
              <a:rPr lang="en-US" sz="3600" b="1" dirty="0" smtClean="0">
                <a:solidFill>
                  <a:srgbClr val="FFFF00"/>
                </a:solidFill>
              </a:rPr>
              <a:t> </a:t>
            </a:r>
            <a:r>
              <a:rPr lang="en-US" sz="3600" b="1" dirty="0">
                <a:solidFill>
                  <a:srgbClr val="FFFF00"/>
                </a:solidFill>
              </a:rPr>
              <a:t>the Savior’s Vision (Serving)   </a:t>
            </a:r>
            <a:endParaRPr lang="en-US" sz="3600" b="1" dirty="0" smtClean="0">
              <a:solidFill>
                <a:srgbClr val="FFFF00"/>
              </a:solidFill>
            </a:endParaRPr>
          </a:p>
          <a:p>
            <a:pPr lvl="0"/>
            <a:endParaRPr lang="en-US" sz="3600" b="1" i="1" dirty="0">
              <a:solidFill>
                <a:srgbClr val="FFFF00"/>
              </a:solidFill>
            </a:endParaRPr>
          </a:p>
          <a:p>
            <a:pPr lvl="0"/>
            <a:r>
              <a:rPr lang="en-US" sz="3200" i="1" dirty="0" smtClean="0">
                <a:solidFill>
                  <a:schemeClr val="bg1"/>
                </a:solidFill>
              </a:rPr>
              <a:t>For </a:t>
            </a:r>
            <a:r>
              <a:rPr lang="en-US" sz="3200" i="1" dirty="0">
                <a:solidFill>
                  <a:schemeClr val="bg1"/>
                </a:solidFill>
              </a:rPr>
              <a:t>just as we have many members in one body and all the members do not have the same function, 5 so we, who are many, are one body in Christ, and individually members one of another. 6 Since we have gifts that differ according to the grace given to us, each of us is to exercise them accordingly. </a:t>
            </a:r>
            <a:r>
              <a:rPr lang="en-US" sz="3200" b="1" dirty="0">
                <a:solidFill>
                  <a:schemeClr val="bg1"/>
                </a:solidFill>
              </a:rPr>
              <a:t>Romans 12:4</a:t>
            </a:r>
            <a:endParaRPr lang="en-US" sz="3200" dirty="0">
              <a:solidFill>
                <a:schemeClr val="bg1"/>
              </a:solidFill>
            </a:endParaRPr>
          </a:p>
          <a:p>
            <a:r>
              <a:rPr lang="en-US" sz="3200" b="1" dirty="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201364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196"/>
            <a:ext cx="3200400" cy="33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57600" y="274196"/>
            <a:ext cx="10591800" cy="8125301"/>
          </a:xfrm>
          <a:prstGeom prst="rect">
            <a:avLst/>
          </a:prstGeom>
        </p:spPr>
        <p:txBody>
          <a:bodyPr wrap="square">
            <a:spAutoFit/>
          </a:bodyPr>
          <a:lstStyle/>
          <a:p>
            <a:r>
              <a:rPr lang="en-US" b="1" dirty="0">
                <a:solidFill>
                  <a:schemeClr val="bg1"/>
                </a:solidFill>
              </a:rPr>
              <a:t>  </a:t>
            </a:r>
            <a:endParaRPr lang="en-US" dirty="0">
              <a:solidFill>
                <a:schemeClr val="bg1"/>
              </a:solidFill>
            </a:endParaRPr>
          </a:p>
          <a:p>
            <a:r>
              <a:rPr lang="en-US" sz="4800" b="1" dirty="0">
                <a:solidFill>
                  <a:srgbClr val="FFFF00"/>
                </a:solidFill>
              </a:rPr>
              <a:t>Fully Giving = Fully Funded </a:t>
            </a:r>
            <a:endParaRPr lang="en-US" sz="4800" dirty="0">
              <a:solidFill>
                <a:srgbClr val="FFFF00"/>
              </a:solidFill>
            </a:endParaRPr>
          </a:p>
          <a:p>
            <a:r>
              <a:rPr lang="en-US" sz="3200" dirty="0">
                <a:solidFill>
                  <a:srgbClr val="FFFF00"/>
                </a:solidFill>
              </a:rPr>
              <a:t>As each believer is Fully Giving, God’s Church is Fully Funded</a:t>
            </a:r>
          </a:p>
          <a:p>
            <a:r>
              <a:rPr lang="en-US" sz="3200" dirty="0">
                <a:solidFill>
                  <a:schemeClr val="bg1"/>
                </a:solidFill>
              </a:rPr>
              <a:t> </a:t>
            </a:r>
            <a:endParaRPr lang="en-US" sz="2400" dirty="0">
              <a:solidFill>
                <a:schemeClr val="bg1"/>
              </a:solidFill>
            </a:endParaRPr>
          </a:p>
          <a:p>
            <a:pPr marL="742950" lvl="0" indent="-742950">
              <a:buFont typeface="+mj-lt"/>
              <a:buAutoNum type="arabicPeriod" startAt="3"/>
            </a:pPr>
            <a:r>
              <a:rPr lang="en-US" sz="3600" b="1" u="sng" dirty="0" smtClean="0">
                <a:solidFill>
                  <a:srgbClr val="FFFF00"/>
                </a:solidFill>
              </a:rPr>
              <a:t>Fund </a:t>
            </a:r>
            <a:r>
              <a:rPr lang="en-US" sz="3600" b="1" dirty="0">
                <a:solidFill>
                  <a:srgbClr val="FFFF00"/>
                </a:solidFill>
              </a:rPr>
              <a:t>the Savior’s Vision (Giving</a:t>
            </a:r>
            <a:r>
              <a:rPr lang="en-US" sz="3600" b="1" dirty="0" smtClean="0">
                <a:solidFill>
                  <a:srgbClr val="FFFF00"/>
                </a:solidFill>
              </a:rPr>
              <a:t>)</a:t>
            </a:r>
          </a:p>
          <a:p>
            <a:pPr lvl="0"/>
            <a:endParaRPr lang="en-US" sz="2400" dirty="0">
              <a:solidFill>
                <a:srgbClr val="FFFF00"/>
              </a:solidFill>
            </a:endParaRPr>
          </a:p>
          <a:p>
            <a:pPr marL="457200" lvl="0" indent="-457200">
              <a:buFont typeface="Arial" panose="020B0604020202020204" pitchFamily="34" charset="0"/>
              <a:buChar char="•"/>
            </a:pPr>
            <a:r>
              <a:rPr lang="en-US" sz="3200" b="1" dirty="0">
                <a:solidFill>
                  <a:srgbClr val="FFFF00"/>
                </a:solidFill>
              </a:rPr>
              <a:t>Be a generous and cheerful giver (attitude) </a:t>
            </a:r>
            <a:endParaRPr lang="en-US" sz="3200" dirty="0">
              <a:solidFill>
                <a:srgbClr val="FFFF00"/>
              </a:solidFill>
            </a:endParaRPr>
          </a:p>
          <a:p>
            <a:r>
              <a:rPr lang="en-US" sz="3200" i="1" dirty="0">
                <a:solidFill>
                  <a:schemeClr val="bg1"/>
                </a:solidFill>
              </a:rPr>
              <a:t>Each one must do just as he has purposed in his heart, not grudgingly or under compulsion, for God loves a cheerful giver. II Corinthians </a:t>
            </a:r>
            <a:r>
              <a:rPr lang="en-US" sz="3200" i="1" dirty="0" smtClean="0">
                <a:solidFill>
                  <a:schemeClr val="bg1"/>
                </a:solidFill>
              </a:rPr>
              <a:t>9:7</a:t>
            </a:r>
          </a:p>
          <a:p>
            <a:endParaRPr lang="en-US" sz="2400" dirty="0">
              <a:solidFill>
                <a:schemeClr val="bg1"/>
              </a:solidFill>
            </a:endParaRPr>
          </a:p>
          <a:p>
            <a:pPr marL="457200" lvl="0" indent="-457200">
              <a:buFont typeface="Arial" panose="020B0604020202020204" pitchFamily="34" charset="0"/>
              <a:buChar char="•"/>
            </a:pPr>
            <a:r>
              <a:rPr lang="en-US" sz="3200" b="1" dirty="0">
                <a:solidFill>
                  <a:srgbClr val="FFFF00"/>
                </a:solidFill>
              </a:rPr>
              <a:t>Be a decisive and committed giver (action)  </a:t>
            </a:r>
            <a:endParaRPr lang="en-US" sz="3200" dirty="0">
              <a:solidFill>
                <a:srgbClr val="FFFF00"/>
              </a:solidFill>
            </a:endParaRPr>
          </a:p>
          <a:p>
            <a:r>
              <a:rPr lang="en-US" sz="3200" i="1" dirty="0">
                <a:solidFill>
                  <a:schemeClr val="bg1"/>
                </a:solidFill>
              </a:rPr>
              <a:t>Now concerning the collection for the saints, as I directed the churches of Galatia, so do you also. 2 On the first day of every week each one of you is to put aside and save, as he may prosper I Corinthians </a:t>
            </a:r>
            <a:r>
              <a:rPr lang="en-US" sz="3200" i="1" dirty="0" smtClean="0">
                <a:solidFill>
                  <a:schemeClr val="bg1"/>
                </a:solidFill>
              </a:rPr>
              <a:t>16:1-2</a:t>
            </a:r>
            <a:endParaRPr lang="en-US" sz="3200" dirty="0">
              <a:solidFill>
                <a:schemeClr val="bg1"/>
              </a:solidFill>
            </a:endParaRPr>
          </a:p>
        </p:txBody>
      </p:sp>
    </p:spTree>
    <p:extLst>
      <p:ext uri="{BB962C8B-B14F-4D97-AF65-F5344CB8AC3E}">
        <p14:creationId xmlns:p14="http://schemas.microsoft.com/office/powerpoint/2010/main" val="201364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196"/>
            <a:ext cx="3200400" cy="33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57600" y="274196"/>
            <a:ext cx="10591800" cy="6524863"/>
          </a:xfrm>
          <a:prstGeom prst="rect">
            <a:avLst/>
          </a:prstGeom>
        </p:spPr>
        <p:txBody>
          <a:bodyPr wrap="square">
            <a:spAutoFit/>
          </a:bodyPr>
          <a:lstStyle/>
          <a:p>
            <a:r>
              <a:rPr lang="en-US" b="1" dirty="0">
                <a:solidFill>
                  <a:schemeClr val="bg1"/>
                </a:solidFill>
              </a:rPr>
              <a:t>  </a:t>
            </a:r>
            <a:endParaRPr lang="en-US" dirty="0">
              <a:solidFill>
                <a:schemeClr val="bg1"/>
              </a:solidFill>
            </a:endParaRPr>
          </a:p>
          <a:p>
            <a:r>
              <a:rPr lang="en-US" sz="4800" b="1" dirty="0">
                <a:solidFill>
                  <a:srgbClr val="FFFF00"/>
                </a:solidFill>
              </a:rPr>
              <a:t>Fully Giving = Fully Funded </a:t>
            </a:r>
            <a:endParaRPr lang="en-US" sz="4800" dirty="0">
              <a:solidFill>
                <a:srgbClr val="FFFF00"/>
              </a:solidFill>
            </a:endParaRPr>
          </a:p>
          <a:p>
            <a:r>
              <a:rPr lang="en-US" sz="3200" dirty="0">
                <a:solidFill>
                  <a:srgbClr val="FFFF00"/>
                </a:solidFill>
              </a:rPr>
              <a:t>As each believer is Fully Giving, God’s Church is Fully Funded</a:t>
            </a:r>
          </a:p>
          <a:p>
            <a:r>
              <a:rPr lang="en-US" sz="3200" dirty="0">
                <a:solidFill>
                  <a:schemeClr val="bg1"/>
                </a:solidFill>
              </a:rPr>
              <a:t> </a:t>
            </a:r>
            <a:endParaRPr lang="en-US" sz="2400" dirty="0">
              <a:solidFill>
                <a:schemeClr val="bg1"/>
              </a:solidFill>
            </a:endParaRPr>
          </a:p>
          <a:p>
            <a:r>
              <a:rPr lang="en-US" sz="3600" i="1" dirty="0">
                <a:solidFill>
                  <a:schemeClr val="bg1"/>
                </a:solidFill>
              </a:rPr>
              <a:t>"Do not store up for yourselves treasures on earth, where moth and rust destroy, and where thieves break in and steal. "But store up for yourselves treasures in heaven, where neither moth nor rust destroys, and where thieves do not break in or steal;  for where your treasure is, there your heart will be also. Matthew 6:19-21</a:t>
            </a:r>
            <a:endParaRPr lang="en-US" sz="3600" dirty="0">
              <a:solidFill>
                <a:schemeClr val="bg1"/>
              </a:solidFill>
            </a:endParaRPr>
          </a:p>
          <a:p>
            <a:r>
              <a:rPr lang="en-US" sz="3600" dirty="0">
                <a:solidFill>
                  <a:schemeClr val="bg1"/>
                </a:solidFill>
              </a:rPr>
              <a:t> </a:t>
            </a:r>
          </a:p>
        </p:txBody>
      </p:sp>
    </p:spTree>
    <p:extLst>
      <p:ext uri="{BB962C8B-B14F-4D97-AF65-F5344CB8AC3E}">
        <p14:creationId xmlns:p14="http://schemas.microsoft.com/office/powerpoint/2010/main" val="248156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2463</TotalTime>
  <Words>18</Words>
  <Application>Microsoft Macintosh PowerPoint</Application>
  <PresentationFormat>Custom</PresentationFormat>
  <Paragraphs>65</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Horne</dc:creator>
  <cp:lastModifiedBy>Doug Guizlo</cp:lastModifiedBy>
  <cp:revision>57</cp:revision>
  <dcterms:created xsi:type="dcterms:W3CDTF">2014-08-17T14:26:15Z</dcterms:created>
  <dcterms:modified xsi:type="dcterms:W3CDTF">2014-10-12T16:24:54Z</dcterms:modified>
</cp:coreProperties>
</file>