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07" d="100"/>
          <a:sy n="107" d="100"/>
        </p:scale>
        <p:origin x="-1144" y="-112"/>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6/28/15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702019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6/28/15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949498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6/28/15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427941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6/28/15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275933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BFECD78-3C8E-49F2-8FAB-59489D168ABB}" type="datetimeFigureOut">
              <a:rPr lang="en-US" smtClean="0"/>
              <a:t>6/28/15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798952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BFECD78-3C8E-49F2-8FAB-59489D168ABB}" type="datetimeFigureOut">
              <a:rPr lang="en-US" smtClean="0"/>
              <a:t>6/28/15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034301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BFECD78-3C8E-49F2-8FAB-59489D168ABB}" type="datetimeFigureOut">
              <a:rPr lang="en-US" smtClean="0"/>
              <a:t>6/28/15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417940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BFECD78-3C8E-49F2-8FAB-59489D168ABB}" type="datetimeFigureOut">
              <a:rPr lang="en-US" smtClean="0"/>
              <a:t>6/28/15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656067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FECD78-3C8E-49F2-8FAB-59489D168ABB}" type="datetimeFigureOut">
              <a:rPr lang="en-US" smtClean="0"/>
              <a:t>6/28/15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249128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t>6/28/15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730116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t>6/28/15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50657455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6BFECD78-3C8E-49F2-8FAB-59489D168ABB}" type="datetimeFigureOut">
              <a:rPr lang="en-US" smtClean="0"/>
              <a:t>6/28/15</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0FB56013-B943-42BA-886F-6F9D4EB85E9D}" type="slidenum">
              <a:rPr lang="en-US" smtClean="0"/>
              <a:t>‹#›</a:t>
            </a:fld>
            <a:endParaRPr lang="en-US"/>
          </a:p>
        </p:txBody>
      </p:sp>
    </p:spTree>
    <p:extLst>
      <p:ext uri="{BB962C8B-B14F-4D97-AF65-F5344CB8AC3E}">
        <p14:creationId xmlns:p14="http://schemas.microsoft.com/office/powerpoint/2010/main" val="2557711237"/>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76375" y="769144"/>
            <a:ext cx="6096000" cy="711994"/>
          </a:xfrm>
        </p:spPr>
        <p:txBody>
          <a:bodyPr>
            <a:noAutofit/>
          </a:bodyPr>
          <a:lstStyle/>
          <a:p>
            <a:r>
              <a:rPr lang="en-US" sz="8000" dirty="0" smtClean="0"/>
              <a:t>#</a:t>
            </a:r>
            <a:r>
              <a:rPr lang="en-US" sz="8000" dirty="0" err="1" smtClean="0"/>
              <a:t>LoveWins</a:t>
            </a:r>
            <a:endParaRPr lang="en-US" sz="8000" dirty="0"/>
          </a:p>
        </p:txBody>
      </p:sp>
      <p:sp>
        <p:nvSpPr>
          <p:cNvPr id="4" name="TextBox 3"/>
          <p:cNvSpPr txBox="1"/>
          <p:nvPr/>
        </p:nvSpPr>
        <p:spPr>
          <a:xfrm>
            <a:off x="2032000" y="2357437"/>
            <a:ext cx="5461000" cy="1446550"/>
          </a:xfrm>
          <a:prstGeom prst="rect">
            <a:avLst/>
          </a:prstGeom>
          <a:noFill/>
        </p:spPr>
        <p:txBody>
          <a:bodyPr wrap="square" rtlCol="0">
            <a:spAutoFit/>
          </a:bodyPr>
          <a:lstStyle/>
          <a:p>
            <a:r>
              <a:rPr lang="en-US" sz="8800" b="1" dirty="0" smtClean="0"/>
              <a:t>#</a:t>
            </a:r>
            <a:r>
              <a:rPr lang="en-US" sz="8800" b="1" dirty="0" err="1" smtClean="0"/>
              <a:t>LoveWon</a:t>
            </a:r>
            <a:endParaRPr lang="en-US" sz="8800" b="1" dirty="0"/>
          </a:p>
        </p:txBody>
      </p:sp>
    </p:spTree>
    <p:extLst>
      <p:ext uri="{BB962C8B-B14F-4D97-AF65-F5344CB8AC3E}">
        <p14:creationId xmlns:p14="http://schemas.microsoft.com/office/powerpoint/2010/main" val="8779379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18695" y="210926"/>
            <a:ext cx="8866550" cy="2677656"/>
          </a:xfrm>
          <a:prstGeom prst="rect">
            <a:avLst/>
          </a:prstGeom>
        </p:spPr>
        <p:txBody>
          <a:bodyPr wrap="square">
            <a:spAutoFit/>
          </a:bodyPr>
          <a:lstStyle/>
          <a:p>
            <a:r>
              <a:rPr lang="en-US" sz="2400" b="1" dirty="0"/>
              <a:t>Who is God? </a:t>
            </a:r>
            <a:endParaRPr lang="en-US" sz="2400" dirty="0"/>
          </a:p>
          <a:p>
            <a:r>
              <a:rPr lang="en-US" sz="2400" dirty="0"/>
              <a:t>Understanding the Nature of God (The Doctrine of the Trinity) </a:t>
            </a:r>
          </a:p>
          <a:p>
            <a:r>
              <a:rPr lang="en-US" sz="2400" dirty="0"/>
              <a:t>Week 1: The 1NESS OF GOD</a:t>
            </a:r>
          </a:p>
          <a:p>
            <a:r>
              <a:rPr lang="en-US" sz="2400" dirty="0"/>
              <a:t>Week 2: HE IS! (The Attributes of God)</a:t>
            </a:r>
          </a:p>
          <a:p>
            <a:r>
              <a:rPr lang="en-US" sz="2400" dirty="0"/>
              <a:t>Week 3: The Prince of Peace</a:t>
            </a:r>
          </a:p>
          <a:p>
            <a:r>
              <a:rPr lang="en-US" sz="2400" dirty="0"/>
              <a:t> </a:t>
            </a:r>
          </a:p>
          <a:p>
            <a:r>
              <a:rPr lang="en-US" sz="2400" b="1" dirty="0"/>
              <a:t>Today:  God the Father, God the Son, God the Spirit</a:t>
            </a:r>
            <a:endParaRPr lang="en-US" sz="2400" dirty="0"/>
          </a:p>
        </p:txBody>
      </p:sp>
    </p:spTree>
    <p:extLst>
      <p:ext uri="{BB962C8B-B14F-4D97-AF65-F5344CB8AC3E}">
        <p14:creationId xmlns:p14="http://schemas.microsoft.com/office/powerpoint/2010/main" val="3314208557"/>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8695" y="225501"/>
            <a:ext cx="8474855" cy="369332"/>
          </a:xfrm>
          <a:prstGeom prst="rect">
            <a:avLst/>
          </a:prstGeom>
          <a:noFill/>
        </p:spPr>
        <p:txBody>
          <a:bodyPr wrap="square" rtlCol="0">
            <a:spAutoFit/>
          </a:bodyPr>
          <a:lstStyle/>
          <a:p>
            <a:endParaRPr lang="en-US" dirty="0"/>
          </a:p>
        </p:txBody>
      </p:sp>
      <p:sp>
        <p:nvSpPr>
          <p:cNvPr id="3" name="Rectangle 2"/>
          <p:cNvSpPr/>
          <p:nvPr/>
        </p:nvSpPr>
        <p:spPr>
          <a:xfrm>
            <a:off x="118695" y="210926"/>
            <a:ext cx="8866550" cy="461665"/>
          </a:xfrm>
          <a:prstGeom prst="rect">
            <a:avLst/>
          </a:prstGeom>
        </p:spPr>
        <p:txBody>
          <a:bodyPr wrap="square">
            <a:spAutoFit/>
          </a:bodyPr>
          <a:lstStyle/>
          <a:p>
            <a:r>
              <a:rPr lang="en-US" sz="2400" dirty="0"/>
              <a:t> </a:t>
            </a:r>
            <a:r>
              <a:rPr lang="en-US" sz="2400" b="1" dirty="0" smtClean="0"/>
              <a:t>Today</a:t>
            </a:r>
            <a:r>
              <a:rPr lang="en-US" sz="2400" b="1" dirty="0"/>
              <a:t>:  God the Father, God the Son, God the Spirit</a:t>
            </a:r>
            <a:endParaRPr lang="en-US" sz="2400" dirty="0"/>
          </a:p>
        </p:txBody>
      </p:sp>
      <p:sp>
        <p:nvSpPr>
          <p:cNvPr id="5" name="TextBox 4"/>
          <p:cNvSpPr txBox="1"/>
          <p:nvPr/>
        </p:nvSpPr>
        <p:spPr>
          <a:xfrm>
            <a:off x="2350170" y="949478"/>
            <a:ext cx="1364997" cy="461665"/>
          </a:xfrm>
          <a:prstGeom prst="rect">
            <a:avLst/>
          </a:prstGeom>
          <a:noFill/>
        </p:spPr>
        <p:txBody>
          <a:bodyPr wrap="square" rtlCol="0">
            <a:spAutoFit/>
          </a:bodyPr>
          <a:lstStyle/>
          <a:p>
            <a:pPr algn="ctr"/>
            <a:r>
              <a:rPr lang="en-US" sz="2400" dirty="0" smtClean="0"/>
              <a:t>Father</a:t>
            </a:r>
            <a:endParaRPr lang="en-US" sz="2400" dirty="0"/>
          </a:p>
        </p:txBody>
      </p:sp>
      <p:sp>
        <p:nvSpPr>
          <p:cNvPr id="6" name="TextBox 5"/>
          <p:cNvSpPr txBox="1"/>
          <p:nvPr/>
        </p:nvSpPr>
        <p:spPr>
          <a:xfrm>
            <a:off x="4379896" y="949478"/>
            <a:ext cx="1198824" cy="461665"/>
          </a:xfrm>
          <a:prstGeom prst="rect">
            <a:avLst/>
          </a:prstGeom>
          <a:noFill/>
        </p:spPr>
        <p:txBody>
          <a:bodyPr wrap="square" rtlCol="0">
            <a:spAutoFit/>
          </a:bodyPr>
          <a:lstStyle/>
          <a:p>
            <a:pPr algn="ctr"/>
            <a:r>
              <a:rPr lang="en-US" sz="2400" dirty="0" smtClean="0"/>
              <a:t>Son</a:t>
            </a:r>
            <a:endParaRPr lang="en-US" sz="2400" dirty="0"/>
          </a:p>
        </p:txBody>
      </p:sp>
      <p:sp>
        <p:nvSpPr>
          <p:cNvPr id="7" name="TextBox 6"/>
          <p:cNvSpPr txBox="1"/>
          <p:nvPr/>
        </p:nvSpPr>
        <p:spPr>
          <a:xfrm>
            <a:off x="6646978" y="949478"/>
            <a:ext cx="1946606" cy="461665"/>
          </a:xfrm>
          <a:prstGeom prst="rect">
            <a:avLst/>
          </a:prstGeom>
          <a:noFill/>
        </p:spPr>
        <p:txBody>
          <a:bodyPr wrap="square" rtlCol="0">
            <a:spAutoFit/>
          </a:bodyPr>
          <a:lstStyle/>
          <a:p>
            <a:pPr algn="ctr"/>
            <a:r>
              <a:rPr lang="en-US" sz="2400" dirty="0" smtClean="0"/>
              <a:t>Holy Spirit</a:t>
            </a:r>
            <a:endParaRPr lang="en-US" sz="2400" dirty="0"/>
          </a:p>
        </p:txBody>
      </p:sp>
      <p:sp>
        <p:nvSpPr>
          <p:cNvPr id="8" name="TextBox 7"/>
          <p:cNvSpPr txBox="1"/>
          <p:nvPr/>
        </p:nvSpPr>
        <p:spPr>
          <a:xfrm>
            <a:off x="118695" y="1697192"/>
            <a:ext cx="1756693" cy="461665"/>
          </a:xfrm>
          <a:prstGeom prst="rect">
            <a:avLst/>
          </a:prstGeom>
          <a:noFill/>
        </p:spPr>
        <p:txBody>
          <a:bodyPr wrap="square" rtlCol="0">
            <a:spAutoFit/>
          </a:bodyPr>
          <a:lstStyle/>
          <a:p>
            <a:r>
              <a:rPr lang="en-US" sz="2400" dirty="0" smtClean="0"/>
              <a:t>Called God</a:t>
            </a:r>
            <a:endParaRPr lang="en-US" sz="2400" dirty="0"/>
          </a:p>
        </p:txBody>
      </p:sp>
      <p:sp>
        <p:nvSpPr>
          <p:cNvPr id="9" name="TextBox 8"/>
          <p:cNvSpPr txBox="1"/>
          <p:nvPr/>
        </p:nvSpPr>
        <p:spPr>
          <a:xfrm>
            <a:off x="2172127" y="1423011"/>
            <a:ext cx="1732953" cy="1323439"/>
          </a:xfrm>
          <a:prstGeom prst="rect">
            <a:avLst/>
          </a:prstGeom>
          <a:noFill/>
        </p:spPr>
        <p:txBody>
          <a:bodyPr wrap="square" rtlCol="0">
            <a:spAutoFit/>
          </a:bodyPr>
          <a:lstStyle/>
          <a:p>
            <a:r>
              <a:rPr lang="en-US" sz="1600" dirty="0" smtClean="0"/>
              <a:t>Ephesians 1:2 </a:t>
            </a:r>
            <a:r>
              <a:rPr lang="en-US" sz="1600" i="1" dirty="0" smtClean="0"/>
              <a:t>“Grace to you and peace from God our Father and the Lord Jesus Christ”</a:t>
            </a:r>
            <a:endParaRPr lang="en-US" sz="1600" dirty="0"/>
          </a:p>
        </p:txBody>
      </p:sp>
      <p:sp>
        <p:nvSpPr>
          <p:cNvPr id="10" name="TextBox 9"/>
          <p:cNvSpPr txBox="1"/>
          <p:nvPr/>
        </p:nvSpPr>
        <p:spPr>
          <a:xfrm>
            <a:off x="4178080" y="1436088"/>
            <a:ext cx="1946605" cy="3293209"/>
          </a:xfrm>
          <a:prstGeom prst="rect">
            <a:avLst/>
          </a:prstGeom>
          <a:noFill/>
        </p:spPr>
        <p:txBody>
          <a:bodyPr wrap="square" rtlCol="0">
            <a:spAutoFit/>
          </a:bodyPr>
          <a:lstStyle/>
          <a:p>
            <a:r>
              <a:rPr lang="en-US" sz="1600" dirty="0" smtClean="0"/>
              <a:t>John 1:1 </a:t>
            </a:r>
            <a:r>
              <a:rPr lang="en-US" sz="1600" i="1" dirty="0" smtClean="0"/>
              <a:t>“In the beginning was the Word, and the Word was with God, and the Word was God.” </a:t>
            </a:r>
            <a:r>
              <a:rPr lang="en-US" sz="1600" dirty="0" smtClean="0"/>
              <a:t>14</a:t>
            </a:r>
            <a:r>
              <a:rPr lang="en-US" sz="1600" i="1" dirty="0" smtClean="0"/>
              <a:t> “And the Word became flesh and dwelt among us, and we beheld His glory, glory as of the only begotten from the Father full of grace and truth</a:t>
            </a:r>
            <a:endParaRPr lang="en-US" sz="1600" dirty="0"/>
          </a:p>
        </p:txBody>
      </p:sp>
      <p:sp>
        <p:nvSpPr>
          <p:cNvPr id="11" name="TextBox 10"/>
          <p:cNvSpPr txBox="1"/>
          <p:nvPr/>
        </p:nvSpPr>
        <p:spPr>
          <a:xfrm>
            <a:off x="6646978" y="1424224"/>
            <a:ext cx="2219571" cy="1569660"/>
          </a:xfrm>
          <a:prstGeom prst="rect">
            <a:avLst/>
          </a:prstGeom>
          <a:noFill/>
        </p:spPr>
        <p:txBody>
          <a:bodyPr wrap="square" rtlCol="0">
            <a:spAutoFit/>
          </a:bodyPr>
          <a:lstStyle/>
          <a:p>
            <a:r>
              <a:rPr lang="en-US" sz="1600" dirty="0" smtClean="0"/>
              <a:t>Acts 5:3-4 </a:t>
            </a:r>
            <a:r>
              <a:rPr lang="en-US" sz="1600" i="1" dirty="0" smtClean="0"/>
              <a:t>“But Peter said, Ananias, why has Satan filled your heart to lie to the Holy Spirit,... You have not lied to men, but to God.”</a:t>
            </a:r>
            <a:endParaRPr lang="en-US" sz="1600" dirty="0"/>
          </a:p>
        </p:txBody>
      </p:sp>
    </p:spTree>
    <p:extLst>
      <p:ext uri="{BB962C8B-B14F-4D97-AF65-F5344CB8AC3E}">
        <p14:creationId xmlns:p14="http://schemas.microsoft.com/office/powerpoint/2010/main" val="501914628"/>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8695" y="225501"/>
            <a:ext cx="8474855" cy="369332"/>
          </a:xfrm>
          <a:prstGeom prst="rect">
            <a:avLst/>
          </a:prstGeom>
          <a:noFill/>
        </p:spPr>
        <p:txBody>
          <a:bodyPr wrap="square" rtlCol="0">
            <a:spAutoFit/>
          </a:bodyPr>
          <a:lstStyle/>
          <a:p>
            <a:endParaRPr lang="en-US" dirty="0"/>
          </a:p>
        </p:txBody>
      </p:sp>
      <p:sp>
        <p:nvSpPr>
          <p:cNvPr id="3" name="Rectangle 2"/>
          <p:cNvSpPr/>
          <p:nvPr/>
        </p:nvSpPr>
        <p:spPr>
          <a:xfrm>
            <a:off x="118695" y="210926"/>
            <a:ext cx="8866550" cy="461665"/>
          </a:xfrm>
          <a:prstGeom prst="rect">
            <a:avLst/>
          </a:prstGeom>
        </p:spPr>
        <p:txBody>
          <a:bodyPr wrap="square">
            <a:spAutoFit/>
          </a:bodyPr>
          <a:lstStyle/>
          <a:p>
            <a:r>
              <a:rPr lang="en-US" sz="2400" dirty="0"/>
              <a:t> </a:t>
            </a:r>
            <a:r>
              <a:rPr lang="en-US" sz="2400" b="1" dirty="0" smtClean="0"/>
              <a:t>Today</a:t>
            </a:r>
            <a:r>
              <a:rPr lang="en-US" sz="2400" b="1" dirty="0"/>
              <a:t>:  God the Father, God the Son, God the Spirit</a:t>
            </a:r>
            <a:endParaRPr lang="en-US" sz="2400" dirty="0"/>
          </a:p>
        </p:txBody>
      </p:sp>
      <p:sp>
        <p:nvSpPr>
          <p:cNvPr id="5" name="TextBox 4"/>
          <p:cNvSpPr txBox="1"/>
          <p:nvPr/>
        </p:nvSpPr>
        <p:spPr>
          <a:xfrm>
            <a:off x="2350170" y="949478"/>
            <a:ext cx="1364997" cy="461665"/>
          </a:xfrm>
          <a:prstGeom prst="rect">
            <a:avLst/>
          </a:prstGeom>
          <a:noFill/>
        </p:spPr>
        <p:txBody>
          <a:bodyPr wrap="square" rtlCol="0">
            <a:spAutoFit/>
          </a:bodyPr>
          <a:lstStyle/>
          <a:p>
            <a:pPr algn="ctr"/>
            <a:r>
              <a:rPr lang="en-US" sz="2400" dirty="0" smtClean="0"/>
              <a:t>Father</a:t>
            </a:r>
            <a:endParaRPr lang="en-US" sz="2400" dirty="0"/>
          </a:p>
        </p:txBody>
      </p:sp>
      <p:sp>
        <p:nvSpPr>
          <p:cNvPr id="6" name="TextBox 5"/>
          <p:cNvSpPr txBox="1"/>
          <p:nvPr/>
        </p:nvSpPr>
        <p:spPr>
          <a:xfrm>
            <a:off x="4379896" y="949478"/>
            <a:ext cx="1198824" cy="461665"/>
          </a:xfrm>
          <a:prstGeom prst="rect">
            <a:avLst/>
          </a:prstGeom>
          <a:noFill/>
        </p:spPr>
        <p:txBody>
          <a:bodyPr wrap="square" rtlCol="0">
            <a:spAutoFit/>
          </a:bodyPr>
          <a:lstStyle/>
          <a:p>
            <a:pPr algn="ctr"/>
            <a:r>
              <a:rPr lang="en-US" sz="2400" dirty="0" smtClean="0"/>
              <a:t>Son</a:t>
            </a:r>
            <a:endParaRPr lang="en-US" sz="2400" dirty="0"/>
          </a:p>
        </p:txBody>
      </p:sp>
      <p:sp>
        <p:nvSpPr>
          <p:cNvPr id="7" name="TextBox 6"/>
          <p:cNvSpPr txBox="1"/>
          <p:nvPr/>
        </p:nvSpPr>
        <p:spPr>
          <a:xfrm>
            <a:off x="6646978" y="949478"/>
            <a:ext cx="1946606" cy="461665"/>
          </a:xfrm>
          <a:prstGeom prst="rect">
            <a:avLst/>
          </a:prstGeom>
          <a:noFill/>
        </p:spPr>
        <p:txBody>
          <a:bodyPr wrap="square" rtlCol="0">
            <a:spAutoFit/>
          </a:bodyPr>
          <a:lstStyle/>
          <a:p>
            <a:pPr algn="ctr"/>
            <a:r>
              <a:rPr lang="en-US" sz="2400" dirty="0" smtClean="0"/>
              <a:t>Holy Spirit</a:t>
            </a:r>
            <a:endParaRPr lang="en-US" sz="2400" dirty="0"/>
          </a:p>
        </p:txBody>
      </p:sp>
      <p:sp>
        <p:nvSpPr>
          <p:cNvPr id="8" name="TextBox 7"/>
          <p:cNvSpPr txBox="1"/>
          <p:nvPr/>
        </p:nvSpPr>
        <p:spPr>
          <a:xfrm>
            <a:off x="118695" y="1697192"/>
            <a:ext cx="1756693" cy="461665"/>
          </a:xfrm>
          <a:prstGeom prst="rect">
            <a:avLst/>
          </a:prstGeom>
          <a:noFill/>
        </p:spPr>
        <p:txBody>
          <a:bodyPr wrap="square" rtlCol="0">
            <a:spAutoFit/>
          </a:bodyPr>
          <a:lstStyle/>
          <a:p>
            <a:r>
              <a:rPr lang="en-US" sz="2400" dirty="0" smtClean="0"/>
              <a:t>Creator</a:t>
            </a:r>
            <a:endParaRPr lang="en-US" sz="2400" dirty="0"/>
          </a:p>
        </p:txBody>
      </p:sp>
      <p:sp>
        <p:nvSpPr>
          <p:cNvPr id="9" name="TextBox 8"/>
          <p:cNvSpPr txBox="1"/>
          <p:nvPr/>
        </p:nvSpPr>
        <p:spPr>
          <a:xfrm>
            <a:off x="2172127" y="1423011"/>
            <a:ext cx="1732953" cy="2062103"/>
          </a:xfrm>
          <a:prstGeom prst="rect">
            <a:avLst/>
          </a:prstGeom>
          <a:noFill/>
        </p:spPr>
        <p:txBody>
          <a:bodyPr wrap="square" rtlCol="0">
            <a:spAutoFit/>
          </a:bodyPr>
          <a:lstStyle/>
          <a:p>
            <a:r>
              <a:rPr lang="en-US" sz="1600" dirty="0" smtClean="0"/>
              <a:t>Isaiah 64:8 </a:t>
            </a:r>
            <a:r>
              <a:rPr lang="en-US" sz="1600" i="1" dirty="0" smtClean="0"/>
              <a:t>“But now, O Lord, Thou art our Father, we are the clay, and Thou are the potter; all of us are the work of Thy hand.”</a:t>
            </a:r>
            <a:endParaRPr lang="en-US" sz="1600" dirty="0"/>
          </a:p>
        </p:txBody>
      </p:sp>
      <p:sp>
        <p:nvSpPr>
          <p:cNvPr id="10" name="TextBox 9"/>
          <p:cNvSpPr txBox="1"/>
          <p:nvPr/>
        </p:nvSpPr>
        <p:spPr>
          <a:xfrm>
            <a:off x="4178080" y="1436088"/>
            <a:ext cx="1946605" cy="1569660"/>
          </a:xfrm>
          <a:prstGeom prst="rect">
            <a:avLst/>
          </a:prstGeom>
          <a:noFill/>
        </p:spPr>
        <p:txBody>
          <a:bodyPr wrap="square" rtlCol="0">
            <a:spAutoFit/>
          </a:bodyPr>
          <a:lstStyle/>
          <a:p>
            <a:r>
              <a:rPr lang="en-US" sz="1600" dirty="0" smtClean="0"/>
              <a:t>John 1:3 </a:t>
            </a:r>
            <a:r>
              <a:rPr lang="en-US" sz="1600" i="1" dirty="0" smtClean="0"/>
              <a:t>“All things came into being by Him, and apart from Him nothing came into being that has come into being.”</a:t>
            </a:r>
            <a:endParaRPr lang="en-US" sz="1600" dirty="0"/>
          </a:p>
        </p:txBody>
      </p:sp>
      <p:sp>
        <p:nvSpPr>
          <p:cNvPr id="11" name="TextBox 10"/>
          <p:cNvSpPr txBox="1"/>
          <p:nvPr/>
        </p:nvSpPr>
        <p:spPr>
          <a:xfrm>
            <a:off x="6646978" y="1424224"/>
            <a:ext cx="2219571" cy="2062103"/>
          </a:xfrm>
          <a:prstGeom prst="rect">
            <a:avLst/>
          </a:prstGeom>
          <a:noFill/>
        </p:spPr>
        <p:txBody>
          <a:bodyPr wrap="square" rtlCol="0">
            <a:spAutoFit/>
          </a:bodyPr>
          <a:lstStyle/>
          <a:p>
            <a:r>
              <a:rPr lang="en-US" sz="1600" dirty="0" smtClean="0"/>
              <a:t>Genesis 1:2 </a:t>
            </a:r>
            <a:r>
              <a:rPr lang="en-US" sz="1600" i="1" dirty="0" smtClean="0"/>
              <a:t>“And the earth was formless and void, and darkness was over the surface of the deep; and the Spirit of God was moving over  the surface of the waters.”</a:t>
            </a:r>
            <a:endParaRPr lang="en-US" sz="1600" dirty="0"/>
          </a:p>
        </p:txBody>
      </p:sp>
    </p:spTree>
    <p:extLst>
      <p:ext uri="{BB962C8B-B14F-4D97-AF65-F5344CB8AC3E}">
        <p14:creationId xmlns:p14="http://schemas.microsoft.com/office/powerpoint/2010/main" val="1727808529"/>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8695" y="225501"/>
            <a:ext cx="8474855" cy="369332"/>
          </a:xfrm>
          <a:prstGeom prst="rect">
            <a:avLst/>
          </a:prstGeom>
          <a:noFill/>
        </p:spPr>
        <p:txBody>
          <a:bodyPr wrap="square" rtlCol="0">
            <a:spAutoFit/>
          </a:bodyPr>
          <a:lstStyle/>
          <a:p>
            <a:endParaRPr lang="en-US" dirty="0"/>
          </a:p>
        </p:txBody>
      </p:sp>
      <p:sp>
        <p:nvSpPr>
          <p:cNvPr id="3" name="Rectangle 2"/>
          <p:cNvSpPr/>
          <p:nvPr/>
        </p:nvSpPr>
        <p:spPr>
          <a:xfrm>
            <a:off x="118695" y="210926"/>
            <a:ext cx="8866550" cy="461665"/>
          </a:xfrm>
          <a:prstGeom prst="rect">
            <a:avLst/>
          </a:prstGeom>
        </p:spPr>
        <p:txBody>
          <a:bodyPr wrap="square">
            <a:spAutoFit/>
          </a:bodyPr>
          <a:lstStyle/>
          <a:p>
            <a:r>
              <a:rPr lang="en-US" sz="2400" dirty="0"/>
              <a:t> </a:t>
            </a:r>
            <a:r>
              <a:rPr lang="en-US" sz="2400" b="1" dirty="0" smtClean="0"/>
              <a:t>Today</a:t>
            </a:r>
            <a:r>
              <a:rPr lang="en-US" sz="2400" b="1" dirty="0"/>
              <a:t>:  God the Father, God the Son, God the Spirit</a:t>
            </a:r>
            <a:endParaRPr lang="en-US" sz="2400" dirty="0"/>
          </a:p>
        </p:txBody>
      </p:sp>
      <p:sp>
        <p:nvSpPr>
          <p:cNvPr id="5" name="TextBox 4"/>
          <p:cNvSpPr txBox="1"/>
          <p:nvPr/>
        </p:nvSpPr>
        <p:spPr>
          <a:xfrm>
            <a:off x="2350170" y="949478"/>
            <a:ext cx="1364997" cy="461665"/>
          </a:xfrm>
          <a:prstGeom prst="rect">
            <a:avLst/>
          </a:prstGeom>
          <a:noFill/>
        </p:spPr>
        <p:txBody>
          <a:bodyPr wrap="square" rtlCol="0">
            <a:spAutoFit/>
          </a:bodyPr>
          <a:lstStyle/>
          <a:p>
            <a:pPr algn="ctr"/>
            <a:r>
              <a:rPr lang="en-US" sz="2400" dirty="0" smtClean="0"/>
              <a:t>Father</a:t>
            </a:r>
            <a:endParaRPr lang="en-US" sz="2400" dirty="0"/>
          </a:p>
        </p:txBody>
      </p:sp>
      <p:sp>
        <p:nvSpPr>
          <p:cNvPr id="6" name="TextBox 5"/>
          <p:cNvSpPr txBox="1"/>
          <p:nvPr/>
        </p:nvSpPr>
        <p:spPr>
          <a:xfrm>
            <a:off x="4379896" y="949478"/>
            <a:ext cx="1198824" cy="461665"/>
          </a:xfrm>
          <a:prstGeom prst="rect">
            <a:avLst/>
          </a:prstGeom>
          <a:noFill/>
        </p:spPr>
        <p:txBody>
          <a:bodyPr wrap="square" rtlCol="0">
            <a:spAutoFit/>
          </a:bodyPr>
          <a:lstStyle/>
          <a:p>
            <a:pPr algn="ctr"/>
            <a:r>
              <a:rPr lang="en-US" sz="2400" dirty="0" smtClean="0"/>
              <a:t>Son</a:t>
            </a:r>
            <a:endParaRPr lang="en-US" sz="2400" dirty="0"/>
          </a:p>
        </p:txBody>
      </p:sp>
      <p:sp>
        <p:nvSpPr>
          <p:cNvPr id="7" name="TextBox 6"/>
          <p:cNvSpPr txBox="1"/>
          <p:nvPr/>
        </p:nvSpPr>
        <p:spPr>
          <a:xfrm>
            <a:off x="6646978" y="949478"/>
            <a:ext cx="1946606" cy="461665"/>
          </a:xfrm>
          <a:prstGeom prst="rect">
            <a:avLst/>
          </a:prstGeom>
          <a:noFill/>
        </p:spPr>
        <p:txBody>
          <a:bodyPr wrap="square" rtlCol="0">
            <a:spAutoFit/>
          </a:bodyPr>
          <a:lstStyle/>
          <a:p>
            <a:pPr algn="ctr"/>
            <a:r>
              <a:rPr lang="en-US" sz="2400" dirty="0" smtClean="0"/>
              <a:t>Holy Spirit</a:t>
            </a:r>
            <a:endParaRPr lang="en-US" sz="2400" dirty="0"/>
          </a:p>
        </p:txBody>
      </p:sp>
      <p:sp>
        <p:nvSpPr>
          <p:cNvPr id="8" name="TextBox 7"/>
          <p:cNvSpPr txBox="1"/>
          <p:nvPr/>
        </p:nvSpPr>
        <p:spPr>
          <a:xfrm>
            <a:off x="118695" y="1697192"/>
            <a:ext cx="1756693" cy="461665"/>
          </a:xfrm>
          <a:prstGeom prst="rect">
            <a:avLst/>
          </a:prstGeom>
          <a:noFill/>
        </p:spPr>
        <p:txBody>
          <a:bodyPr wrap="square" rtlCol="0">
            <a:spAutoFit/>
          </a:bodyPr>
          <a:lstStyle/>
          <a:p>
            <a:r>
              <a:rPr lang="en-US" sz="2400" dirty="0" smtClean="0"/>
              <a:t>Eternal</a:t>
            </a:r>
            <a:endParaRPr lang="en-US" sz="2400" dirty="0"/>
          </a:p>
        </p:txBody>
      </p:sp>
      <p:sp>
        <p:nvSpPr>
          <p:cNvPr id="9" name="TextBox 8"/>
          <p:cNvSpPr txBox="1"/>
          <p:nvPr/>
        </p:nvSpPr>
        <p:spPr>
          <a:xfrm>
            <a:off x="2172127" y="1423011"/>
            <a:ext cx="1732953" cy="2308324"/>
          </a:xfrm>
          <a:prstGeom prst="rect">
            <a:avLst/>
          </a:prstGeom>
          <a:noFill/>
        </p:spPr>
        <p:txBody>
          <a:bodyPr wrap="square" rtlCol="0">
            <a:spAutoFit/>
          </a:bodyPr>
          <a:lstStyle/>
          <a:p>
            <a:r>
              <a:rPr lang="en-US" sz="1600" dirty="0" smtClean="0"/>
              <a:t>Psalm 90:2 </a:t>
            </a:r>
            <a:r>
              <a:rPr lang="en-US" sz="1600" i="1" dirty="0" smtClean="0"/>
              <a:t>“Before the mountains were born, You gave birth to the earth and world, even from everlasting to everlasting, Your are God.”</a:t>
            </a:r>
            <a:endParaRPr lang="en-US" sz="1600" dirty="0"/>
          </a:p>
        </p:txBody>
      </p:sp>
      <p:sp>
        <p:nvSpPr>
          <p:cNvPr id="10" name="TextBox 9"/>
          <p:cNvSpPr txBox="1"/>
          <p:nvPr/>
        </p:nvSpPr>
        <p:spPr>
          <a:xfrm>
            <a:off x="4178080" y="1436088"/>
            <a:ext cx="1946605" cy="2800766"/>
          </a:xfrm>
          <a:prstGeom prst="rect">
            <a:avLst/>
          </a:prstGeom>
          <a:noFill/>
        </p:spPr>
        <p:txBody>
          <a:bodyPr wrap="square" rtlCol="0">
            <a:spAutoFit/>
          </a:bodyPr>
          <a:lstStyle/>
          <a:p>
            <a:r>
              <a:rPr lang="en-US" sz="1600" dirty="0" smtClean="0"/>
              <a:t>Micah 5:2 </a:t>
            </a:r>
            <a:r>
              <a:rPr lang="en-US" sz="1600" i="1" dirty="0" smtClean="0"/>
              <a:t>“But as for you, Bethlehem </a:t>
            </a:r>
            <a:r>
              <a:rPr lang="en-US" sz="1600" i="1" dirty="0" err="1" smtClean="0"/>
              <a:t>Ephrathah</a:t>
            </a:r>
            <a:r>
              <a:rPr lang="en-US" sz="1600" i="1" dirty="0" smtClean="0"/>
              <a:t>, too little to be among the clans of Judah, from you One will go forth from Me to be ruler in Israel.  His goings forth are from long ago, from the days of eternity.”</a:t>
            </a:r>
            <a:endParaRPr lang="en-US" sz="1600" dirty="0"/>
          </a:p>
        </p:txBody>
      </p:sp>
      <p:sp>
        <p:nvSpPr>
          <p:cNvPr id="11" name="TextBox 10"/>
          <p:cNvSpPr txBox="1"/>
          <p:nvPr/>
        </p:nvSpPr>
        <p:spPr>
          <a:xfrm>
            <a:off x="6646978" y="1424224"/>
            <a:ext cx="2219571" cy="2308324"/>
          </a:xfrm>
          <a:prstGeom prst="rect">
            <a:avLst/>
          </a:prstGeom>
          <a:noFill/>
        </p:spPr>
        <p:txBody>
          <a:bodyPr wrap="square" rtlCol="0">
            <a:spAutoFit/>
          </a:bodyPr>
          <a:lstStyle/>
          <a:p>
            <a:r>
              <a:rPr lang="en-US" sz="1600" dirty="0" smtClean="0"/>
              <a:t>Hebrews 9:14 </a:t>
            </a:r>
            <a:r>
              <a:rPr lang="en-US" sz="1600" i="1" dirty="0" smtClean="0"/>
              <a:t>“how much more will the blood of Christ, who through the eternal Spirit offered Himself without blemish to God, cleanse your conscience from dead works to serve the living God?”</a:t>
            </a:r>
            <a:endParaRPr lang="en-US" sz="1600" dirty="0"/>
          </a:p>
        </p:txBody>
      </p:sp>
    </p:spTree>
    <p:extLst>
      <p:ext uri="{BB962C8B-B14F-4D97-AF65-F5344CB8AC3E}">
        <p14:creationId xmlns:p14="http://schemas.microsoft.com/office/powerpoint/2010/main" val="4248779434"/>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8695" y="225501"/>
            <a:ext cx="8474855" cy="369332"/>
          </a:xfrm>
          <a:prstGeom prst="rect">
            <a:avLst/>
          </a:prstGeom>
          <a:noFill/>
        </p:spPr>
        <p:txBody>
          <a:bodyPr wrap="square" rtlCol="0">
            <a:spAutoFit/>
          </a:bodyPr>
          <a:lstStyle/>
          <a:p>
            <a:endParaRPr lang="en-US" dirty="0"/>
          </a:p>
        </p:txBody>
      </p:sp>
      <p:sp>
        <p:nvSpPr>
          <p:cNvPr id="3" name="Rectangle 2"/>
          <p:cNvSpPr/>
          <p:nvPr/>
        </p:nvSpPr>
        <p:spPr>
          <a:xfrm>
            <a:off x="118695" y="210926"/>
            <a:ext cx="8866550" cy="461665"/>
          </a:xfrm>
          <a:prstGeom prst="rect">
            <a:avLst/>
          </a:prstGeom>
        </p:spPr>
        <p:txBody>
          <a:bodyPr wrap="square">
            <a:spAutoFit/>
          </a:bodyPr>
          <a:lstStyle/>
          <a:p>
            <a:r>
              <a:rPr lang="en-US" sz="2400" dirty="0"/>
              <a:t> </a:t>
            </a:r>
            <a:r>
              <a:rPr lang="en-US" sz="2400" b="1" dirty="0" smtClean="0"/>
              <a:t>Today</a:t>
            </a:r>
            <a:r>
              <a:rPr lang="en-US" sz="2400" b="1" dirty="0"/>
              <a:t>:  God the Father, God the Son, God the Spirit</a:t>
            </a:r>
            <a:endParaRPr lang="en-US" sz="2400" dirty="0"/>
          </a:p>
        </p:txBody>
      </p:sp>
      <p:sp>
        <p:nvSpPr>
          <p:cNvPr id="12" name="Rectangle 11"/>
          <p:cNvSpPr/>
          <p:nvPr/>
        </p:nvSpPr>
        <p:spPr>
          <a:xfrm>
            <a:off x="557869" y="1140589"/>
            <a:ext cx="7845768" cy="3046988"/>
          </a:xfrm>
          <a:prstGeom prst="rect">
            <a:avLst/>
          </a:prstGeom>
        </p:spPr>
        <p:txBody>
          <a:bodyPr wrap="square">
            <a:spAutoFit/>
          </a:bodyPr>
          <a:lstStyle/>
          <a:p>
            <a:r>
              <a:rPr lang="en-US" sz="2400" dirty="0"/>
              <a:t>God is one in essence, but three in person.  Within the Godhead are Father, Son and Holy Spirit.  They are co-eternal and co-equal with one another.  Each one of them possesses all the divine attributes.  To bring to completion the plan of redemption, the three persons fulfill distinct functions.  In order to carry out </a:t>
            </a:r>
            <a:r>
              <a:rPr lang="en-US" sz="2400" dirty="0" smtClean="0"/>
              <a:t>His </a:t>
            </a:r>
            <a:r>
              <a:rPr lang="en-US" sz="2400" dirty="0"/>
              <a:t>role in the eternal purpose of salvation, the </a:t>
            </a:r>
            <a:r>
              <a:rPr lang="en-US" sz="2400" dirty="0" smtClean="0"/>
              <a:t>Son </a:t>
            </a:r>
            <a:r>
              <a:rPr lang="en-US" sz="2400" dirty="0"/>
              <a:t>voluntarily and temporarily became subordinate to the Father.</a:t>
            </a:r>
          </a:p>
        </p:txBody>
      </p:sp>
    </p:spTree>
    <p:extLst>
      <p:ext uri="{BB962C8B-B14F-4D97-AF65-F5344CB8AC3E}">
        <p14:creationId xmlns:p14="http://schemas.microsoft.com/office/powerpoint/2010/main" val="3306247660"/>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8695" y="225501"/>
            <a:ext cx="8474855" cy="369332"/>
          </a:xfrm>
          <a:prstGeom prst="rect">
            <a:avLst/>
          </a:prstGeom>
          <a:noFill/>
        </p:spPr>
        <p:txBody>
          <a:bodyPr wrap="square" rtlCol="0">
            <a:spAutoFit/>
          </a:bodyPr>
          <a:lstStyle/>
          <a:p>
            <a:endParaRPr lang="en-US" dirty="0"/>
          </a:p>
        </p:txBody>
      </p:sp>
      <p:sp>
        <p:nvSpPr>
          <p:cNvPr id="3" name="Rectangle 2"/>
          <p:cNvSpPr/>
          <p:nvPr/>
        </p:nvSpPr>
        <p:spPr>
          <a:xfrm>
            <a:off x="118695" y="210926"/>
            <a:ext cx="8866550" cy="461665"/>
          </a:xfrm>
          <a:prstGeom prst="rect">
            <a:avLst/>
          </a:prstGeom>
        </p:spPr>
        <p:txBody>
          <a:bodyPr wrap="square">
            <a:spAutoFit/>
          </a:bodyPr>
          <a:lstStyle/>
          <a:p>
            <a:r>
              <a:rPr lang="en-US" sz="2400" dirty="0"/>
              <a:t> </a:t>
            </a:r>
            <a:r>
              <a:rPr lang="en-US" sz="2400" b="1" dirty="0" smtClean="0"/>
              <a:t>Ephesians 1:2-14: The functions of the Godhead (Three in One)</a:t>
            </a:r>
            <a:endParaRPr lang="en-US" sz="2400" dirty="0"/>
          </a:p>
        </p:txBody>
      </p:sp>
      <p:sp>
        <p:nvSpPr>
          <p:cNvPr id="4" name="Rectangle 3"/>
          <p:cNvSpPr/>
          <p:nvPr/>
        </p:nvSpPr>
        <p:spPr>
          <a:xfrm>
            <a:off x="284869" y="863590"/>
            <a:ext cx="8403637" cy="2677656"/>
          </a:xfrm>
          <a:prstGeom prst="rect">
            <a:avLst/>
          </a:prstGeom>
        </p:spPr>
        <p:txBody>
          <a:bodyPr wrap="square">
            <a:spAutoFit/>
          </a:bodyPr>
          <a:lstStyle/>
          <a:p>
            <a:pPr lvl="0"/>
            <a:r>
              <a:rPr lang="en-US" sz="2400" b="1" dirty="0" smtClean="0"/>
              <a:t>1.  The </a:t>
            </a:r>
            <a:r>
              <a:rPr lang="en-US" sz="2400" b="1" dirty="0"/>
              <a:t>Father is the </a:t>
            </a:r>
            <a:r>
              <a:rPr lang="en-US" sz="2400" dirty="0" smtClean="0"/>
              <a:t>____________ </a:t>
            </a:r>
            <a:r>
              <a:rPr lang="en-US" sz="2400" b="1" dirty="0"/>
              <a:t>of our salvation.  (1:4)</a:t>
            </a:r>
            <a:endParaRPr lang="en-US" sz="2400" dirty="0"/>
          </a:p>
          <a:p>
            <a:r>
              <a:rPr lang="en-US" sz="2400" b="1" dirty="0"/>
              <a:t> </a:t>
            </a:r>
            <a:endParaRPr lang="en-US" sz="2400" dirty="0"/>
          </a:p>
          <a:p>
            <a:r>
              <a:rPr lang="en-US" sz="2400" i="1" dirty="0"/>
              <a:t>“Blessed be the God and Father of our Lord Jesus Christ, who according to His great mercy has caused us to be born again to a living hope through the resurrection of Jesus Christ from the dead, to obtain an inheritance which is imperishable and undefiled and will not fade away, reserved in heaven for you,”  </a:t>
            </a:r>
            <a:r>
              <a:rPr lang="en-US" sz="2400" b="1" dirty="0"/>
              <a:t>1 Peter 1:3-4</a:t>
            </a:r>
            <a:endParaRPr lang="en-US" sz="2400" dirty="0"/>
          </a:p>
        </p:txBody>
      </p:sp>
      <p:sp>
        <p:nvSpPr>
          <p:cNvPr id="5" name="TextBox 4"/>
          <p:cNvSpPr txBox="1"/>
          <p:nvPr/>
        </p:nvSpPr>
        <p:spPr>
          <a:xfrm>
            <a:off x="3097973" y="851722"/>
            <a:ext cx="1721083" cy="461665"/>
          </a:xfrm>
          <a:prstGeom prst="rect">
            <a:avLst/>
          </a:prstGeom>
          <a:noFill/>
        </p:spPr>
        <p:txBody>
          <a:bodyPr wrap="square" rtlCol="0">
            <a:spAutoFit/>
          </a:bodyPr>
          <a:lstStyle/>
          <a:p>
            <a:r>
              <a:rPr lang="en-US" sz="2400" b="1" dirty="0" smtClean="0">
                <a:solidFill>
                  <a:srgbClr val="FFFF00"/>
                </a:solidFill>
              </a:rPr>
              <a:t>originator</a:t>
            </a:r>
            <a:endParaRPr lang="en-US" sz="2400" b="1" dirty="0">
              <a:solidFill>
                <a:srgbClr val="FFFF00"/>
              </a:solidFill>
            </a:endParaRPr>
          </a:p>
        </p:txBody>
      </p:sp>
    </p:spTree>
    <p:extLst>
      <p:ext uri="{BB962C8B-B14F-4D97-AF65-F5344CB8AC3E}">
        <p14:creationId xmlns:p14="http://schemas.microsoft.com/office/powerpoint/2010/main" val="46476630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8695" y="225501"/>
            <a:ext cx="8474855" cy="369332"/>
          </a:xfrm>
          <a:prstGeom prst="rect">
            <a:avLst/>
          </a:prstGeom>
          <a:noFill/>
        </p:spPr>
        <p:txBody>
          <a:bodyPr wrap="square" rtlCol="0">
            <a:spAutoFit/>
          </a:bodyPr>
          <a:lstStyle/>
          <a:p>
            <a:endParaRPr lang="en-US" dirty="0"/>
          </a:p>
        </p:txBody>
      </p:sp>
      <p:sp>
        <p:nvSpPr>
          <p:cNvPr id="3" name="Rectangle 2"/>
          <p:cNvSpPr/>
          <p:nvPr/>
        </p:nvSpPr>
        <p:spPr>
          <a:xfrm>
            <a:off x="118695" y="210926"/>
            <a:ext cx="8866550" cy="461665"/>
          </a:xfrm>
          <a:prstGeom prst="rect">
            <a:avLst/>
          </a:prstGeom>
        </p:spPr>
        <p:txBody>
          <a:bodyPr wrap="square">
            <a:spAutoFit/>
          </a:bodyPr>
          <a:lstStyle/>
          <a:p>
            <a:r>
              <a:rPr lang="en-US" sz="2400" dirty="0"/>
              <a:t> </a:t>
            </a:r>
            <a:r>
              <a:rPr lang="en-US" sz="2400" b="1" dirty="0" smtClean="0"/>
              <a:t>Ephesians 1:2-14: The functions of the Godhead (Three in One)</a:t>
            </a:r>
            <a:endParaRPr lang="en-US" sz="2400" dirty="0"/>
          </a:p>
        </p:txBody>
      </p:sp>
      <p:sp>
        <p:nvSpPr>
          <p:cNvPr id="6" name="Rectangle 5"/>
          <p:cNvSpPr/>
          <p:nvPr/>
        </p:nvSpPr>
        <p:spPr>
          <a:xfrm>
            <a:off x="296739" y="1140589"/>
            <a:ext cx="8296811" cy="2677656"/>
          </a:xfrm>
          <a:prstGeom prst="rect">
            <a:avLst/>
          </a:prstGeom>
        </p:spPr>
        <p:txBody>
          <a:bodyPr wrap="square">
            <a:spAutoFit/>
          </a:bodyPr>
          <a:lstStyle/>
          <a:p>
            <a:pPr lvl="0"/>
            <a:r>
              <a:rPr lang="en-US" sz="2400" b="1" dirty="0" smtClean="0"/>
              <a:t>2.  The </a:t>
            </a:r>
            <a:r>
              <a:rPr lang="en-US" sz="2400" b="1" dirty="0"/>
              <a:t>Son is the </a:t>
            </a:r>
            <a:r>
              <a:rPr lang="en-US" sz="2400" dirty="0" smtClean="0"/>
              <a:t>__________</a:t>
            </a:r>
            <a:r>
              <a:rPr lang="en-US" sz="2400" b="1" dirty="0" smtClean="0"/>
              <a:t> </a:t>
            </a:r>
            <a:r>
              <a:rPr lang="en-US" sz="2400" b="1" dirty="0"/>
              <a:t>of our salvation.  (1:7)</a:t>
            </a:r>
            <a:endParaRPr lang="en-US" sz="2400" dirty="0"/>
          </a:p>
          <a:p>
            <a:r>
              <a:rPr lang="en-US" sz="2400" b="1" dirty="0"/>
              <a:t> </a:t>
            </a:r>
            <a:endParaRPr lang="en-US" sz="2400" dirty="0"/>
          </a:p>
          <a:p>
            <a:r>
              <a:rPr lang="en-US" sz="2400" i="1" dirty="0"/>
              <a:t>“But to this day whenever Moses is read, a veil lies over their heart; but whenever a man turns to the Lord, the veil is taken away.  Now the Lord is the Spirit; and where the Spirit of the Lord is, there is liberty.”</a:t>
            </a:r>
            <a:endParaRPr lang="en-US" sz="2400" dirty="0"/>
          </a:p>
          <a:p>
            <a:r>
              <a:rPr lang="en-US" sz="2400" b="1" dirty="0"/>
              <a:t>2 Corinthians 3:15-17</a:t>
            </a:r>
            <a:endParaRPr lang="en-US" sz="2400" dirty="0"/>
          </a:p>
        </p:txBody>
      </p:sp>
      <p:sp>
        <p:nvSpPr>
          <p:cNvPr id="7" name="TextBox 6"/>
          <p:cNvSpPr txBox="1"/>
          <p:nvPr/>
        </p:nvSpPr>
        <p:spPr>
          <a:xfrm>
            <a:off x="2670664" y="1116855"/>
            <a:ext cx="1519302" cy="461665"/>
          </a:xfrm>
          <a:prstGeom prst="rect">
            <a:avLst/>
          </a:prstGeom>
          <a:noFill/>
        </p:spPr>
        <p:txBody>
          <a:bodyPr wrap="square" rtlCol="0">
            <a:spAutoFit/>
          </a:bodyPr>
          <a:lstStyle/>
          <a:p>
            <a:r>
              <a:rPr lang="en-US" sz="2400" b="1" dirty="0" smtClean="0">
                <a:solidFill>
                  <a:srgbClr val="FFFF00"/>
                </a:solidFill>
              </a:rPr>
              <a:t>activator</a:t>
            </a:r>
            <a:endParaRPr lang="en-US" sz="2400" b="1" dirty="0">
              <a:solidFill>
                <a:srgbClr val="FFFF00"/>
              </a:solidFill>
            </a:endParaRPr>
          </a:p>
        </p:txBody>
      </p:sp>
    </p:spTree>
    <p:extLst>
      <p:ext uri="{BB962C8B-B14F-4D97-AF65-F5344CB8AC3E}">
        <p14:creationId xmlns:p14="http://schemas.microsoft.com/office/powerpoint/2010/main" val="273321369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8695" y="225501"/>
            <a:ext cx="8474855" cy="369332"/>
          </a:xfrm>
          <a:prstGeom prst="rect">
            <a:avLst/>
          </a:prstGeom>
          <a:noFill/>
        </p:spPr>
        <p:txBody>
          <a:bodyPr wrap="square" rtlCol="0">
            <a:spAutoFit/>
          </a:bodyPr>
          <a:lstStyle/>
          <a:p>
            <a:endParaRPr lang="en-US" dirty="0"/>
          </a:p>
        </p:txBody>
      </p:sp>
      <p:sp>
        <p:nvSpPr>
          <p:cNvPr id="3" name="Rectangle 2"/>
          <p:cNvSpPr/>
          <p:nvPr/>
        </p:nvSpPr>
        <p:spPr>
          <a:xfrm>
            <a:off x="118695" y="210926"/>
            <a:ext cx="8866550" cy="461665"/>
          </a:xfrm>
          <a:prstGeom prst="rect">
            <a:avLst/>
          </a:prstGeom>
        </p:spPr>
        <p:txBody>
          <a:bodyPr wrap="square">
            <a:spAutoFit/>
          </a:bodyPr>
          <a:lstStyle/>
          <a:p>
            <a:r>
              <a:rPr lang="en-US" sz="2400" dirty="0"/>
              <a:t> </a:t>
            </a:r>
            <a:r>
              <a:rPr lang="en-US" sz="2400" b="1" dirty="0" smtClean="0"/>
              <a:t>Ephesians 1:2-14: The functions of the Godhead (Three in One)</a:t>
            </a:r>
            <a:endParaRPr lang="en-US" sz="2400" dirty="0"/>
          </a:p>
        </p:txBody>
      </p:sp>
      <p:sp>
        <p:nvSpPr>
          <p:cNvPr id="4" name="Rectangle 3"/>
          <p:cNvSpPr/>
          <p:nvPr/>
        </p:nvSpPr>
        <p:spPr>
          <a:xfrm>
            <a:off x="213652" y="1279089"/>
            <a:ext cx="8629158" cy="2308324"/>
          </a:xfrm>
          <a:prstGeom prst="rect">
            <a:avLst/>
          </a:prstGeom>
        </p:spPr>
        <p:txBody>
          <a:bodyPr wrap="square">
            <a:spAutoFit/>
          </a:bodyPr>
          <a:lstStyle/>
          <a:p>
            <a:pPr lvl="0"/>
            <a:r>
              <a:rPr lang="en-US" sz="2400" b="1" dirty="0"/>
              <a:t>The Spirit is the </a:t>
            </a:r>
            <a:r>
              <a:rPr lang="en-US" sz="2400" dirty="0" smtClean="0"/>
              <a:t>______________________</a:t>
            </a:r>
            <a:r>
              <a:rPr lang="en-US" sz="2400" b="1" dirty="0" smtClean="0"/>
              <a:t> </a:t>
            </a:r>
            <a:r>
              <a:rPr lang="en-US" sz="2400" b="1" dirty="0"/>
              <a:t>of our salvation. (1:13)</a:t>
            </a:r>
            <a:endParaRPr lang="en-US" sz="2400" dirty="0"/>
          </a:p>
          <a:p>
            <a:r>
              <a:rPr lang="en-US" sz="2400" i="1" dirty="0"/>
              <a:t> </a:t>
            </a:r>
            <a:endParaRPr lang="en-US" sz="2400" dirty="0"/>
          </a:p>
          <a:p>
            <a:r>
              <a:rPr lang="en-US" sz="2400" i="1" dirty="0"/>
              <a:t>“When the Helper comes, whom I will send to you from the Father, that is the Spirit of truth, who proceeds from the Father, He will bear witness of Me.” </a:t>
            </a:r>
            <a:endParaRPr lang="en-US" sz="2400" dirty="0"/>
          </a:p>
          <a:p>
            <a:r>
              <a:rPr lang="en-US" sz="2400" i="1" dirty="0"/>
              <a:t> </a:t>
            </a:r>
            <a:r>
              <a:rPr lang="en-US" sz="2400" b="1" dirty="0"/>
              <a:t>John 15:26</a:t>
            </a:r>
            <a:endParaRPr lang="en-US" sz="2400" dirty="0"/>
          </a:p>
        </p:txBody>
      </p:sp>
      <p:sp>
        <p:nvSpPr>
          <p:cNvPr id="5" name="TextBox 4"/>
          <p:cNvSpPr txBox="1"/>
          <p:nvPr/>
        </p:nvSpPr>
        <p:spPr>
          <a:xfrm>
            <a:off x="2356107" y="1267221"/>
            <a:ext cx="3376883" cy="461665"/>
          </a:xfrm>
          <a:prstGeom prst="rect">
            <a:avLst/>
          </a:prstGeom>
          <a:noFill/>
        </p:spPr>
        <p:txBody>
          <a:bodyPr wrap="square" rtlCol="0">
            <a:spAutoFit/>
          </a:bodyPr>
          <a:lstStyle/>
          <a:p>
            <a:r>
              <a:rPr lang="en-US" sz="2400" b="1" dirty="0" smtClean="0">
                <a:solidFill>
                  <a:srgbClr val="FFFF00"/>
                </a:solidFill>
              </a:rPr>
              <a:t>applicator and guarantor</a:t>
            </a:r>
            <a:endParaRPr lang="en-US" sz="2400" b="1" dirty="0">
              <a:solidFill>
                <a:srgbClr val="FFFF00"/>
              </a:solidFill>
            </a:endParaRPr>
          </a:p>
        </p:txBody>
      </p:sp>
    </p:spTree>
    <p:extLst>
      <p:ext uri="{BB962C8B-B14F-4D97-AF65-F5344CB8AC3E}">
        <p14:creationId xmlns:p14="http://schemas.microsoft.com/office/powerpoint/2010/main" val="8430984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theme/theme1.xml><?xml version="1.0" encoding="utf-8"?>
<a:theme xmlns:a="http://schemas.openxmlformats.org/drawingml/2006/main" name=" Black ">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Black .thmx</Template>
  <TotalTime>59</TotalTime>
  <Words>544</Words>
  <Application>Microsoft Macintosh PowerPoint</Application>
  <PresentationFormat>On-screen Show (16:9)</PresentationFormat>
  <Paragraphs>52</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 Black </vt:lpstr>
      <vt:lpstr>#LoveWins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#LoveWins</dc:title>
  <dc:creator>Doug Guizlo</dc:creator>
  <cp:lastModifiedBy>Doug Guizlo</cp:lastModifiedBy>
  <cp:revision>7</cp:revision>
  <dcterms:created xsi:type="dcterms:W3CDTF">2015-06-28T04:13:40Z</dcterms:created>
  <dcterms:modified xsi:type="dcterms:W3CDTF">2015-06-28T13:45:35Z</dcterms:modified>
</cp:coreProperties>
</file>