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2" r:id="rId6"/>
  </p:sldIdLst>
  <p:sldSz cx="9144000" cy="5143500" type="screen16x9"/>
  <p:notesSz cx="6858000" cy="9144000"/>
  <p:defaultTextStyle>
    <a:defPPr>
      <a:defRPr lang="en-US"/>
    </a:defPPr>
    <a:lvl1pPr marL="0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94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88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82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76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969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163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357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551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240" y="-80"/>
      </p:cViewPr>
      <p:guideLst>
        <p:guide orient="horz" pos="450"/>
        <p:guide pos="26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2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0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8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9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1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5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1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4" indent="0">
              <a:buNone/>
              <a:defRPr sz="1800" b="1"/>
            </a:lvl2pPr>
            <a:lvl3pPr marL="816388" indent="0">
              <a:buNone/>
              <a:defRPr sz="1600" b="1"/>
            </a:lvl3pPr>
            <a:lvl4pPr marL="1224582" indent="0">
              <a:buNone/>
              <a:defRPr sz="1400" b="1"/>
            </a:lvl4pPr>
            <a:lvl5pPr marL="1632776" indent="0">
              <a:buNone/>
              <a:defRPr sz="1400" b="1"/>
            </a:lvl5pPr>
            <a:lvl6pPr marL="2040969" indent="0">
              <a:buNone/>
              <a:defRPr sz="1400" b="1"/>
            </a:lvl6pPr>
            <a:lvl7pPr marL="2449163" indent="0">
              <a:buNone/>
              <a:defRPr sz="1400" b="1"/>
            </a:lvl7pPr>
            <a:lvl8pPr marL="2857357" indent="0">
              <a:buNone/>
              <a:defRPr sz="1400" b="1"/>
            </a:lvl8pPr>
            <a:lvl9pPr marL="326555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4" indent="0">
              <a:buNone/>
              <a:defRPr sz="1800" b="1"/>
            </a:lvl2pPr>
            <a:lvl3pPr marL="816388" indent="0">
              <a:buNone/>
              <a:defRPr sz="1600" b="1"/>
            </a:lvl3pPr>
            <a:lvl4pPr marL="1224582" indent="0">
              <a:buNone/>
              <a:defRPr sz="1400" b="1"/>
            </a:lvl4pPr>
            <a:lvl5pPr marL="1632776" indent="0">
              <a:buNone/>
              <a:defRPr sz="1400" b="1"/>
            </a:lvl5pPr>
            <a:lvl6pPr marL="2040969" indent="0">
              <a:buNone/>
              <a:defRPr sz="1400" b="1"/>
            </a:lvl6pPr>
            <a:lvl7pPr marL="2449163" indent="0">
              <a:buNone/>
              <a:defRPr sz="1400" b="1"/>
            </a:lvl7pPr>
            <a:lvl8pPr marL="2857357" indent="0">
              <a:buNone/>
              <a:defRPr sz="1400" b="1"/>
            </a:lvl8pPr>
            <a:lvl9pPr marL="326555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9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0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8"/>
          </a:xfrm>
        </p:spPr>
        <p:txBody>
          <a:bodyPr/>
          <a:lstStyle>
            <a:lvl1pPr marL="0" indent="0">
              <a:buNone/>
              <a:defRPr sz="1300"/>
            </a:lvl1pPr>
            <a:lvl2pPr marL="408194" indent="0">
              <a:buNone/>
              <a:defRPr sz="1100"/>
            </a:lvl2pPr>
            <a:lvl3pPr marL="816388" indent="0">
              <a:buNone/>
              <a:defRPr sz="900"/>
            </a:lvl3pPr>
            <a:lvl4pPr marL="1224582" indent="0">
              <a:buNone/>
              <a:defRPr sz="800"/>
            </a:lvl4pPr>
            <a:lvl5pPr marL="1632776" indent="0">
              <a:buNone/>
              <a:defRPr sz="800"/>
            </a:lvl5pPr>
            <a:lvl6pPr marL="2040969" indent="0">
              <a:buNone/>
              <a:defRPr sz="800"/>
            </a:lvl6pPr>
            <a:lvl7pPr marL="2449163" indent="0">
              <a:buNone/>
              <a:defRPr sz="800"/>
            </a:lvl7pPr>
            <a:lvl8pPr marL="2857357" indent="0">
              <a:buNone/>
              <a:defRPr sz="800"/>
            </a:lvl8pPr>
            <a:lvl9pPr marL="326555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6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94" indent="0">
              <a:buNone/>
              <a:defRPr sz="2500"/>
            </a:lvl2pPr>
            <a:lvl3pPr marL="816388" indent="0">
              <a:buNone/>
              <a:defRPr sz="2100"/>
            </a:lvl3pPr>
            <a:lvl4pPr marL="1224582" indent="0">
              <a:buNone/>
              <a:defRPr sz="1800"/>
            </a:lvl4pPr>
            <a:lvl5pPr marL="1632776" indent="0">
              <a:buNone/>
              <a:defRPr sz="1800"/>
            </a:lvl5pPr>
            <a:lvl6pPr marL="2040969" indent="0">
              <a:buNone/>
              <a:defRPr sz="1800"/>
            </a:lvl6pPr>
            <a:lvl7pPr marL="2449163" indent="0">
              <a:buNone/>
              <a:defRPr sz="1800"/>
            </a:lvl7pPr>
            <a:lvl8pPr marL="2857357" indent="0">
              <a:buNone/>
              <a:defRPr sz="1800"/>
            </a:lvl8pPr>
            <a:lvl9pPr marL="3265551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194" indent="0">
              <a:buNone/>
              <a:defRPr sz="1100"/>
            </a:lvl2pPr>
            <a:lvl3pPr marL="816388" indent="0">
              <a:buNone/>
              <a:defRPr sz="900"/>
            </a:lvl3pPr>
            <a:lvl4pPr marL="1224582" indent="0">
              <a:buNone/>
              <a:defRPr sz="800"/>
            </a:lvl4pPr>
            <a:lvl5pPr marL="1632776" indent="0">
              <a:buNone/>
              <a:defRPr sz="800"/>
            </a:lvl5pPr>
            <a:lvl6pPr marL="2040969" indent="0">
              <a:buNone/>
              <a:defRPr sz="800"/>
            </a:lvl6pPr>
            <a:lvl7pPr marL="2449163" indent="0">
              <a:buNone/>
              <a:defRPr sz="800"/>
            </a:lvl7pPr>
            <a:lvl8pPr marL="2857357" indent="0">
              <a:buNone/>
              <a:defRPr sz="800"/>
            </a:lvl8pPr>
            <a:lvl9pPr marL="326555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39" tIns="40819" rIns="81639" bIns="408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 vert="horz" lIns="81639" tIns="40819" rIns="81639" bIns="408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1512D-B293-4852-8BEC-64BAB615F945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388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46" indent="-306146" algn="l" defTabSz="816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315" indent="-255121" algn="l" defTabSz="8163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85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79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73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66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60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54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48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94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88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82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6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9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63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57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51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4500" y="3006737"/>
            <a:ext cx="6572250" cy="334707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</a:p>
        </p:txBody>
      </p:sp>
    </p:spTree>
    <p:extLst>
      <p:ext uri="{BB962C8B-B14F-4D97-AF65-F5344CB8AC3E}">
        <p14:creationId xmlns:p14="http://schemas.microsoft.com/office/powerpoint/2010/main" val="175618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625" y="0"/>
            <a:ext cx="5048250" cy="67326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</a:p>
        </p:txBody>
      </p:sp>
      <p:sp>
        <p:nvSpPr>
          <p:cNvPr id="2" name="Rectangle 1"/>
          <p:cNvSpPr/>
          <p:nvPr/>
        </p:nvSpPr>
        <p:spPr>
          <a:xfrm>
            <a:off x="4095750" y="381000"/>
            <a:ext cx="5095875" cy="2673809"/>
          </a:xfrm>
          <a:prstGeom prst="rect">
            <a:avLst/>
          </a:prstGeom>
        </p:spPr>
        <p:txBody>
          <a:bodyPr wrap="square" lIns="57150" tIns="28575" rIns="57150" bIns="28575">
            <a:spAutoFit/>
          </a:bodyPr>
          <a:lstStyle/>
          <a:p>
            <a:r>
              <a:rPr lang="en-US" sz="2500" b="1" dirty="0"/>
              <a:t>A </a:t>
            </a:r>
            <a:r>
              <a:rPr lang="en-US" sz="2500" b="1" dirty="0" err="1"/>
              <a:t>dis</a:t>
            </a:r>
            <a:r>
              <a:rPr lang="en-US" sz="1500" b="1" dirty="0" err="1"/>
              <a:t>●</a:t>
            </a:r>
            <a:r>
              <a:rPr lang="en-US" sz="2500" b="1" dirty="0" err="1"/>
              <a:t>ci</a:t>
            </a:r>
            <a:r>
              <a:rPr lang="en-US" sz="1500" b="1" dirty="0" err="1"/>
              <a:t>●</a:t>
            </a:r>
            <a:r>
              <a:rPr lang="en-US" sz="2500" b="1" dirty="0" err="1"/>
              <a:t>ple</a:t>
            </a:r>
            <a:r>
              <a:rPr lang="en-US" sz="2500" dirty="0"/>
              <a:t>: A </a:t>
            </a:r>
            <a:r>
              <a:rPr lang="en-US" sz="2500" u="sng" dirty="0"/>
              <a:t>follower</a:t>
            </a:r>
            <a:endParaRPr lang="en-US" sz="2500" dirty="0"/>
          </a:p>
          <a:p>
            <a:pPr lvl="0"/>
            <a:endParaRPr lang="en-US" sz="1500" dirty="0"/>
          </a:p>
          <a:p>
            <a:pPr lvl="0"/>
            <a:r>
              <a:rPr lang="en-US" sz="2500" dirty="0"/>
              <a:t>How do I become a Disciple?                                It starts at your </a:t>
            </a:r>
            <a:r>
              <a:rPr lang="en-US" sz="2500" u="sng" dirty="0"/>
              <a:t>salvation</a:t>
            </a:r>
            <a:r>
              <a:rPr lang="en-US" sz="2500" dirty="0"/>
              <a:t>. </a:t>
            </a:r>
          </a:p>
          <a:p>
            <a:pPr lvl="0"/>
            <a:endParaRPr lang="en-US" sz="1500" dirty="0"/>
          </a:p>
          <a:p>
            <a:pPr lvl="0"/>
            <a:r>
              <a:rPr lang="en-US" sz="2500" dirty="0"/>
              <a:t>A Disciple of Jesus is </a:t>
            </a:r>
            <a:r>
              <a:rPr lang="en-US" sz="2500" u="sng" dirty="0"/>
              <a:t>disciplined.</a:t>
            </a:r>
            <a:endParaRPr lang="en-US" sz="2500" dirty="0"/>
          </a:p>
          <a:p>
            <a:pPr lvl="0"/>
            <a:endParaRPr lang="en-US" sz="1300" dirty="0"/>
          </a:p>
          <a:p>
            <a:pPr lvl="0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34306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625" y="0"/>
            <a:ext cx="5048250" cy="67326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1400" y="47625"/>
            <a:ext cx="5562600" cy="2273699"/>
          </a:xfrm>
          <a:prstGeom prst="rect">
            <a:avLst/>
          </a:prstGeom>
        </p:spPr>
        <p:txBody>
          <a:bodyPr wrap="square" lIns="57150" tIns="28575" rIns="57150" bIns="28575">
            <a:spAutoFit/>
          </a:bodyPr>
          <a:lstStyle/>
          <a:p>
            <a:r>
              <a:rPr lang="en-US" sz="2400" b="1" dirty="0" smtClean="0"/>
              <a:t>It’s Time for a Strong Finish! (2 Tim. </a:t>
            </a:r>
            <a:r>
              <a:rPr lang="en-US" sz="2400" b="1" dirty="0"/>
              <a:t>4: 6-</a:t>
            </a:r>
            <a:r>
              <a:rPr lang="en-US" sz="2400" b="1" dirty="0" smtClean="0"/>
              <a:t>8)  </a:t>
            </a:r>
            <a:endParaRPr lang="en-US" sz="2400" dirty="0"/>
          </a:p>
          <a:p>
            <a:r>
              <a:rPr lang="en-US" sz="2400" b="1" dirty="0"/>
              <a:t>Paul’s Keys to a Strong Finish in Life:</a:t>
            </a:r>
            <a:endParaRPr lang="en-US" sz="2400" dirty="0"/>
          </a:p>
          <a:p>
            <a:pPr marL="321469" indent="-321469">
              <a:buAutoNum type="arabicPeriod"/>
            </a:pPr>
            <a:r>
              <a:rPr lang="en-US" sz="2400" b="1" dirty="0"/>
              <a:t>Live in the </a:t>
            </a:r>
            <a:r>
              <a:rPr lang="en-US" sz="2400" b="1" u="sng" dirty="0"/>
              <a:t>Present.</a:t>
            </a:r>
            <a:r>
              <a:rPr lang="en-US" sz="2400" b="1" dirty="0"/>
              <a:t> (v. 6)</a:t>
            </a:r>
            <a:endParaRPr lang="en-US" sz="2400" dirty="0"/>
          </a:p>
          <a:p>
            <a:pPr lvl="1"/>
            <a:r>
              <a:rPr lang="en-US" sz="2400" b="1" dirty="0"/>
              <a:t>a.  Am I </a:t>
            </a:r>
            <a:r>
              <a:rPr lang="en-US" sz="2400" b="1" u="sng" dirty="0"/>
              <a:t>reproducing</a:t>
            </a:r>
            <a:r>
              <a:rPr lang="en-US" sz="2400" b="1" dirty="0"/>
              <a:t> myself?</a:t>
            </a:r>
            <a:endParaRPr lang="en-US" sz="2400" dirty="0"/>
          </a:p>
          <a:p>
            <a:pPr lvl="1"/>
            <a:r>
              <a:rPr lang="en-US" sz="2400" b="1" dirty="0"/>
              <a:t>b.  Am I </a:t>
            </a:r>
            <a:r>
              <a:rPr lang="en-US" sz="2400" b="1" u="sng" dirty="0"/>
              <a:t>offering</a:t>
            </a:r>
            <a:r>
              <a:rPr lang="en-US" sz="2400" b="1" dirty="0"/>
              <a:t> my life to God?</a:t>
            </a:r>
            <a:endParaRPr lang="en-US" sz="2400" dirty="0"/>
          </a:p>
          <a:p>
            <a:pPr lvl="1"/>
            <a:r>
              <a:rPr lang="en-US" sz="2400" b="1" dirty="0"/>
              <a:t>c.  Am I ready for my </a:t>
            </a:r>
            <a:r>
              <a:rPr lang="en-US" sz="2400" b="1" u="sng" dirty="0"/>
              <a:t>departure</a:t>
            </a:r>
            <a:r>
              <a:rPr lang="en-US" sz="2400" b="1" dirty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539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625" y="0"/>
            <a:ext cx="5048250" cy="67326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57150"/>
            <a:ext cx="5410200" cy="1904367"/>
          </a:xfrm>
          <a:prstGeom prst="rect">
            <a:avLst/>
          </a:prstGeom>
        </p:spPr>
        <p:txBody>
          <a:bodyPr wrap="square" lIns="57150" tIns="28575" rIns="57150" bIns="28575">
            <a:spAutoFit/>
          </a:bodyPr>
          <a:lstStyle/>
          <a:p>
            <a:pPr marL="321469" indent="-321469">
              <a:buAutoNum type="arabicPeriod" startAt="2"/>
            </a:pPr>
            <a:r>
              <a:rPr lang="en-US" sz="2400" b="1" dirty="0"/>
              <a:t>Reflect on the </a:t>
            </a:r>
            <a:r>
              <a:rPr lang="en-US" sz="2400" b="1" u="sng" dirty="0"/>
              <a:t>Past.</a:t>
            </a:r>
            <a:r>
              <a:rPr lang="en-US" sz="2400" b="1" dirty="0"/>
              <a:t> (v. 7</a:t>
            </a:r>
            <a:r>
              <a:rPr lang="en-US" sz="2400" b="1" dirty="0" smtClean="0"/>
              <a:t>)</a:t>
            </a:r>
            <a:endParaRPr lang="en-US" sz="2400" dirty="0"/>
          </a:p>
          <a:p>
            <a:pPr marL="729663" lvl="1" indent="-321469">
              <a:buFont typeface="+mj-lt"/>
              <a:buAutoNum type="alphaLcPeriod"/>
            </a:pPr>
            <a:r>
              <a:rPr lang="en-US" sz="2400" b="1" dirty="0"/>
              <a:t>Was I involved in the </a:t>
            </a:r>
            <a:r>
              <a:rPr lang="en-US" sz="2400" b="1" u="sng" dirty="0"/>
              <a:t>struggle</a:t>
            </a:r>
            <a:r>
              <a:rPr lang="en-US" sz="2400" b="1" dirty="0"/>
              <a:t> for     Christ</a:t>
            </a:r>
            <a:r>
              <a:rPr lang="en-US" sz="2400" b="1" dirty="0" smtClean="0"/>
              <a:t>?</a:t>
            </a:r>
            <a:endParaRPr lang="en-US" sz="2400" dirty="0"/>
          </a:p>
          <a:p>
            <a:pPr marL="729663" lvl="1" indent="-321469">
              <a:buFont typeface="+mj-lt"/>
              <a:buAutoNum type="alphaLcPeriod"/>
            </a:pPr>
            <a:r>
              <a:rPr lang="en-US" sz="2400" b="1" dirty="0"/>
              <a:t>Could the Lord </a:t>
            </a:r>
            <a:r>
              <a:rPr lang="en-US" sz="2400" b="1" u="sng" dirty="0"/>
              <a:t>depend</a:t>
            </a:r>
            <a:r>
              <a:rPr lang="en-US" sz="2400" b="1" dirty="0"/>
              <a:t> on me</a:t>
            </a:r>
            <a:r>
              <a:rPr lang="en-US" sz="2400" b="1" dirty="0" smtClean="0"/>
              <a:t>?</a:t>
            </a:r>
          </a:p>
          <a:p>
            <a:pPr marL="729663" lvl="1" indent="-321469">
              <a:buFont typeface="+mj-lt"/>
              <a:buAutoNum type="alphaLcPeriod"/>
            </a:pPr>
            <a:r>
              <a:rPr lang="en-US" sz="2400" b="1" dirty="0" smtClean="0"/>
              <a:t>Did </a:t>
            </a:r>
            <a:r>
              <a:rPr lang="en-US" sz="2400" b="1" dirty="0"/>
              <a:t>I </a:t>
            </a:r>
            <a:r>
              <a:rPr lang="en-US" sz="2400" b="1" u="sng" dirty="0"/>
              <a:t>guard</a:t>
            </a:r>
            <a:r>
              <a:rPr lang="en-US" sz="2400" b="1" dirty="0"/>
              <a:t> the truth of the </a:t>
            </a:r>
            <a:r>
              <a:rPr lang="en-US" sz="2400" b="1" dirty="0" smtClean="0"/>
              <a:t>gospel?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606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625" y="0"/>
            <a:ext cx="5048250" cy="67326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00" y="133350"/>
            <a:ext cx="502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 Look </a:t>
            </a:r>
            <a:r>
              <a:rPr lang="en-US" sz="2400" b="1" dirty="0"/>
              <a:t>forward to the </a:t>
            </a:r>
            <a:r>
              <a:rPr lang="en-US" sz="2400" b="1" u="sng" dirty="0"/>
              <a:t>Future.</a:t>
            </a:r>
            <a:r>
              <a:rPr lang="en-US" sz="2400" b="1" dirty="0"/>
              <a:t> (v. 8)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  <a:p>
            <a:pPr marL="865394" lvl="1" indent="-457200">
              <a:buAutoNum type="alphaLcPeriod"/>
            </a:pPr>
            <a:r>
              <a:rPr lang="en-US" sz="2400" b="1" dirty="0" smtClean="0"/>
              <a:t>Am </a:t>
            </a:r>
            <a:r>
              <a:rPr lang="en-US" sz="2400" b="1" dirty="0"/>
              <a:t>I excited to meet </a:t>
            </a:r>
            <a:r>
              <a:rPr lang="en-US" sz="2400" b="1" u="sng" dirty="0"/>
              <a:t>Jesus</a:t>
            </a:r>
            <a:r>
              <a:rPr lang="en-US" sz="2400" b="1" dirty="0" smtClean="0"/>
              <a:t>?</a:t>
            </a:r>
            <a:endParaRPr lang="en-US" sz="2400" dirty="0"/>
          </a:p>
          <a:p>
            <a:pPr marL="865394" lvl="1" indent="-457200">
              <a:buAutoNum type="alphaLcPeriod"/>
            </a:pPr>
            <a:endParaRPr lang="en-US" sz="2400" b="1" dirty="0"/>
          </a:p>
          <a:p>
            <a:pPr marL="865394" lvl="1" indent="-457200">
              <a:buAutoNum type="alphaLcPeriod"/>
            </a:pPr>
            <a:r>
              <a:rPr lang="en-US" sz="2400" b="1" dirty="0" smtClean="0"/>
              <a:t>Am </a:t>
            </a:r>
            <a:r>
              <a:rPr lang="en-US" sz="2400" b="1" dirty="0"/>
              <a:t>I living in view of </a:t>
            </a:r>
            <a:r>
              <a:rPr lang="en-US" sz="2400" b="1" u="sng" dirty="0"/>
              <a:t>that day</a:t>
            </a:r>
            <a:r>
              <a:rPr lang="en-US" sz="2400" b="1" dirty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606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201</Words>
  <Application>Microsoft Macintosh PowerPoint</Application>
  <PresentationFormat>On-screen Show (16:9)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Horne</dc:creator>
  <cp:lastModifiedBy>Doug Guizlo</cp:lastModifiedBy>
  <cp:revision>14</cp:revision>
  <dcterms:created xsi:type="dcterms:W3CDTF">2015-01-02T21:49:37Z</dcterms:created>
  <dcterms:modified xsi:type="dcterms:W3CDTF">2015-02-08T17:09:05Z</dcterms:modified>
</cp:coreProperties>
</file>