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2D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8" d="100"/>
          <a:sy n="98" d="100"/>
        </p:scale>
        <p:origin x="-1296" y="-96"/>
      </p:cViewPr>
      <p:guideLst>
        <p:guide orient="horz" pos="1410"/>
        <p:guide pos="1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380947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86447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239843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E489-6AEB-44F4-9C7C-EB44B25B720D}" type="datetimeFigureOut">
              <a:rPr lang="en-US" smtClean="0"/>
              <a:t>3/15/15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69364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AE489-6AEB-44F4-9C7C-EB44B25B720D}" type="datetimeFigureOut">
              <a:rPr lang="en-US" smtClean="0"/>
              <a:t>3/15/15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58682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AE489-6AEB-44F4-9C7C-EB44B25B720D}" type="datetimeFigureOut">
              <a:rPr lang="en-US" smtClean="0"/>
              <a:t>3/15/15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227727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AE489-6AEB-44F4-9C7C-EB44B25B720D}" type="datetimeFigureOut">
              <a:rPr lang="en-US" smtClean="0"/>
              <a:t>3/15/15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261338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AE489-6AEB-44F4-9C7C-EB44B25B720D}" type="datetimeFigureOut">
              <a:rPr lang="en-US" smtClean="0"/>
              <a:t>3/15/15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40377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AE489-6AEB-44F4-9C7C-EB44B25B720D}" type="datetimeFigureOut">
              <a:rPr lang="en-US" smtClean="0"/>
              <a:t>3/15/15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01265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AE489-6AEB-44F4-9C7C-EB44B25B720D}" type="datetimeFigureOut">
              <a:rPr lang="en-US" smtClean="0"/>
              <a:t>3/15/15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35492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AE489-6AEB-44F4-9C7C-EB44B25B720D}" type="datetimeFigureOut">
              <a:rPr lang="en-US" smtClean="0"/>
              <a:t>3/15/15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381D-8834-4588-B000-EFD81A289BE8}" type="slidenum">
              <a:rPr lang="en-US" smtClean="0"/>
              <a:t>‹#›</a:t>
            </a:fld>
            <a:endParaRPr lang="en-US"/>
          </a:p>
        </p:txBody>
      </p:sp>
    </p:spTree>
    <p:extLst>
      <p:ext uri="{BB962C8B-B14F-4D97-AF65-F5344CB8AC3E}">
        <p14:creationId xmlns:p14="http://schemas.microsoft.com/office/powerpoint/2010/main" val="1394005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3"/>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fld id="{D90AE489-6AEB-44F4-9C7C-EB44B25B720D}" type="datetimeFigureOut">
              <a:rPr lang="en-US" smtClean="0"/>
              <a:t>3/15/15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fld id="{EFE4381D-8834-4588-B000-EFD81A289BE8}" type="slidenum">
              <a:rPr lang="en-US" smtClean="0"/>
              <a:t>‹#›</a:t>
            </a:fld>
            <a:endParaRPr lang="en-US"/>
          </a:p>
        </p:txBody>
      </p:sp>
    </p:spTree>
    <p:extLst>
      <p:ext uri="{BB962C8B-B14F-4D97-AF65-F5344CB8AC3E}">
        <p14:creationId xmlns:p14="http://schemas.microsoft.com/office/powerpoint/2010/main" val="1543227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6388"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816388"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315" indent="-255121" algn="l" defTabSz="81638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85" indent="-204097" algn="l" defTabSz="8163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679"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873"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5066"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95250" y="95250"/>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95250" y="1015641"/>
            <a:ext cx="6381750"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  </a:t>
            </a:r>
            <a:endParaRPr lang="en-US" sz="2000" b="1" dirty="0">
              <a:solidFill>
                <a:schemeClr val="bg1"/>
              </a:solidFill>
            </a:endParaRPr>
          </a:p>
        </p:txBody>
      </p:sp>
      <p:sp>
        <p:nvSpPr>
          <p:cNvPr id="2" name="Rectangle 1"/>
          <p:cNvSpPr/>
          <p:nvPr/>
        </p:nvSpPr>
        <p:spPr>
          <a:xfrm>
            <a:off x="142876" y="1333500"/>
            <a:ext cx="6762749" cy="965649"/>
          </a:xfrm>
          <a:prstGeom prst="rect">
            <a:avLst/>
          </a:prstGeom>
        </p:spPr>
        <p:txBody>
          <a:bodyPr wrap="square" lIns="57150" tIns="28575" rIns="57150" bIns="28575">
            <a:spAutoFit/>
          </a:bodyPr>
          <a:lstStyle/>
          <a:p>
            <a:r>
              <a:rPr lang="en-US" sz="2300" b="1" dirty="0">
                <a:solidFill>
                  <a:schemeClr val="bg1"/>
                </a:solidFill>
              </a:rPr>
              <a:t>We </a:t>
            </a:r>
            <a:r>
              <a:rPr lang="en-US" sz="2300" b="1" dirty="0" smtClean="0">
                <a:solidFill>
                  <a:schemeClr val="bg1"/>
                </a:solidFill>
              </a:rPr>
              <a:t>Apply God’s Word</a:t>
            </a:r>
            <a:endParaRPr lang="en-US" sz="23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Tree>
    <p:extLst>
      <p:ext uri="{BB962C8B-B14F-4D97-AF65-F5344CB8AC3E}">
        <p14:creationId xmlns:p14="http://schemas.microsoft.com/office/powerpoint/2010/main" val="13835502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177511" y="2244738"/>
            <a:ext cx="8728364" cy="611706"/>
          </a:xfrm>
          <a:prstGeom prst="rect">
            <a:avLst/>
          </a:prstGeom>
          <a:solidFill>
            <a:srgbClr val="D2D636">
              <a:alpha val="80000"/>
            </a:srgbClr>
          </a:solidFill>
        </p:spPr>
        <p:txBody>
          <a:bodyPr wrap="square" lIns="57150" tIns="28575" rIns="57150" bIns="28575">
            <a:spAutoFit/>
          </a:bodyPr>
          <a:lstStyle/>
          <a:p>
            <a:r>
              <a:rPr lang="en-US" sz="1800" b="1" dirty="0" smtClean="0">
                <a:effectLst>
                  <a:outerShdw blurRad="38100" dist="38100" dir="2700000" algn="tl">
                    <a:srgbClr val="000000">
                      <a:alpha val="43137"/>
                    </a:srgbClr>
                  </a:outerShdw>
                </a:effectLst>
              </a:rPr>
              <a:t>James 1:22  </a:t>
            </a:r>
            <a:r>
              <a:rPr lang="en-US" sz="1800" b="1" i="1" dirty="0" smtClean="0">
                <a:effectLst>
                  <a:outerShdw blurRad="38100" dist="38100" dir="2700000" algn="tl">
                    <a:srgbClr val="000000">
                      <a:alpha val="43137"/>
                    </a:srgbClr>
                  </a:outerShdw>
                </a:effectLst>
              </a:rPr>
              <a:t>“But prove yourselves doers of the word, and not merely hearers who delude themselves.”</a:t>
            </a:r>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07370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888705"/>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p:txBody>
      </p:sp>
      <p:sp>
        <p:nvSpPr>
          <p:cNvPr id="8" name="Rectangle 7"/>
          <p:cNvSpPr/>
          <p:nvPr/>
        </p:nvSpPr>
        <p:spPr>
          <a:xfrm>
            <a:off x="76200" y="1885950"/>
            <a:ext cx="8966489" cy="2827698"/>
          </a:xfrm>
          <a:prstGeom prst="rect">
            <a:avLst/>
          </a:prstGeom>
          <a:solidFill>
            <a:srgbClr val="D2D636">
              <a:alpha val="80000"/>
            </a:srgbClr>
          </a:solidFill>
        </p:spPr>
        <p:txBody>
          <a:bodyPr wrap="square" lIns="57150" tIns="28575" rIns="57150" bIns="28575">
            <a:spAutoFit/>
          </a:bodyPr>
          <a:lstStyle/>
          <a:p>
            <a:r>
              <a:rPr lang="en-US" sz="1800" b="1" dirty="0" smtClean="0">
                <a:effectLst>
                  <a:outerShdw blurRad="38100" dist="38100" dir="2700000" algn="tl">
                    <a:srgbClr val="000000">
                      <a:alpha val="43137"/>
                    </a:srgbClr>
                  </a:outerShdw>
                </a:effectLst>
              </a:rPr>
              <a:t>Charles Spurgeon on vows:  </a:t>
            </a:r>
            <a:r>
              <a:rPr lang="en-US" sz="1800" b="1" i="1" dirty="0" smtClean="0">
                <a:effectLst>
                  <a:outerShdw blurRad="38100" dist="38100" dir="2700000" algn="tl">
                    <a:srgbClr val="000000">
                      <a:alpha val="43137"/>
                    </a:srgbClr>
                  </a:outerShdw>
                </a:effectLst>
              </a:rPr>
              <a:t>“I have found in my own spiritual life, that the more rules I lay down for myself, the more sins I commit.  The habit of regular morning and evening prayer is one which is indispensible to a believer’s life, but the prescribing of the length of prayer, and the constrained remembrance of so many persons and subjects, may gender unto bondage, and strangle prayer rather than assist it.  To say I will humble myself at such a time, and rejoice at such another season, is nearly as much an affectation as when the preacher wrote in the margin of his sermon, “Cry here,” “Smile here.”  Why, if the man preached from his heart, he would be sure to cry in the right place, and to smile at a suitable moment; and when the spiritual life is sound, it produces prayer at the right time, and humiliation of soul and sacred joy spring forth spontaneously, apart from rules and vows.   </a:t>
            </a:r>
            <a:r>
              <a:rPr lang="en-US" sz="1800" b="1" dirty="0" smtClean="0">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89419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6061364" cy="365484"/>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1165704"/>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a:p>
            <a:r>
              <a:rPr lang="en-US" sz="1800" dirty="0">
                <a:solidFill>
                  <a:schemeClr val="bg1"/>
                </a:solidFill>
              </a:rPr>
              <a:t> </a:t>
            </a:r>
          </a:p>
        </p:txBody>
      </p:sp>
      <p:sp>
        <p:nvSpPr>
          <p:cNvPr id="8" name="Rectangle 7"/>
          <p:cNvSpPr/>
          <p:nvPr/>
        </p:nvSpPr>
        <p:spPr>
          <a:xfrm>
            <a:off x="76200" y="1962150"/>
            <a:ext cx="4724400" cy="2273700"/>
          </a:xfrm>
          <a:prstGeom prst="rect">
            <a:avLst/>
          </a:prstGeom>
          <a:solidFill>
            <a:srgbClr val="D2D636">
              <a:alpha val="80000"/>
            </a:srgbClr>
          </a:solidFill>
        </p:spPr>
        <p:txBody>
          <a:bodyPr wrap="square" lIns="57150" tIns="28575" rIns="57150" bIns="28575">
            <a:spAutoFit/>
          </a:bodyPr>
          <a:lstStyle/>
          <a:p>
            <a:r>
              <a:rPr lang="en-US" sz="1800" b="1" dirty="0" smtClean="0"/>
              <a:t>Nehemiah 9:39-10:39</a:t>
            </a:r>
          </a:p>
          <a:p>
            <a:r>
              <a:rPr lang="en-US" sz="1800" b="1" dirty="0" smtClean="0"/>
              <a:t>Personal Application of God’s Word:</a:t>
            </a:r>
          </a:p>
          <a:p>
            <a:pPr lvl="0"/>
            <a:endParaRPr lang="en-US" sz="1800" b="1" dirty="0" smtClean="0"/>
          </a:p>
          <a:p>
            <a:pPr lvl="0"/>
            <a:r>
              <a:rPr lang="en-US" sz="1800" b="1" dirty="0" smtClean="0"/>
              <a:t>1.  __________________________ </a:t>
            </a:r>
            <a:r>
              <a:rPr lang="en-US" sz="1800" b="1" dirty="0"/>
              <a:t>(9:38-10:27)</a:t>
            </a:r>
            <a:endParaRPr lang="en-US" sz="1800" dirty="0"/>
          </a:p>
          <a:p>
            <a:r>
              <a:rPr lang="en-US" sz="1800" dirty="0"/>
              <a:t> </a:t>
            </a:r>
          </a:p>
          <a:p>
            <a:pPr marL="285750" lvl="0" indent="-285750">
              <a:buFont typeface="Arial"/>
              <a:buChar char="•"/>
            </a:pPr>
            <a:r>
              <a:rPr lang="en-US" sz="1800" dirty="0"/>
              <a:t>By setting the right example.</a:t>
            </a:r>
          </a:p>
          <a:p>
            <a:pPr marL="285750" lvl="0" indent="-285750">
              <a:buFont typeface="Arial"/>
              <a:buChar char="•"/>
            </a:pPr>
            <a:r>
              <a:rPr lang="en-US" sz="1800" dirty="0"/>
              <a:t>By doing what they ask of others.</a:t>
            </a:r>
          </a:p>
          <a:p>
            <a:pPr marL="285750" lvl="0" indent="-285750">
              <a:buFont typeface="Arial"/>
              <a:buChar char="•"/>
            </a:pPr>
            <a:r>
              <a:rPr lang="en-US" sz="1800" dirty="0"/>
              <a:t>By not being a hypocrite</a:t>
            </a:r>
            <a:r>
              <a:rPr lang="en-US" sz="1800" dirty="0" smtClean="0"/>
              <a:t>.</a:t>
            </a:r>
            <a:endParaRPr lang="en-US" sz="1800" dirty="0"/>
          </a:p>
        </p:txBody>
      </p:sp>
      <p:sp>
        <p:nvSpPr>
          <p:cNvPr id="3" name="TextBox 2"/>
          <p:cNvSpPr txBox="1"/>
          <p:nvPr/>
        </p:nvSpPr>
        <p:spPr>
          <a:xfrm>
            <a:off x="762000" y="2724150"/>
            <a:ext cx="2895600" cy="369332"/>
          </a:xfrm>
          <a:prstGeom prst="rect">
            <a:avLst/>
          </a:prstGeom>
          <a:noFill/>
        </p:spPr>
        <p:txBody>
          <a:bodyPr wrap="square" rtlCol="0">
            <a:spAutoFit/>
          </a:bodyPr>
          <a:lstStyle/>
          <a:p>
            <a:r>
              <a:rPr lang="en-US" sz="1800" b="1" dirty="0" smtClean="0"/>
              <a:t>BEGINS WITH LEADERSHIP</a:t>
            </a:r>
            <a:endParaRPr lang="en-US" sz="1800" b="1" dirty="0"/>
          </a:p>
        </p:txBody>
      </p:sp>
      <p:pic>
        <p:nvPicPr>
          <p:cNvPr id="5" name="Picture 4" descr="cIAzse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428750"/>
            <a:ext cx="4194247" cy="2952750"/>
          </a:xfrm>
          <a:prstGeom prst="rect">
            <a:avLst/>
          </a:prstGeom>
        </p:spPr>
      </p:pic>
    </p:spTree>
    <p:extLst>
      <p:ext uri="{BB962C8B-B14F-4D97-AF65-F5344CB8AC3E}">
        <p14:creationId xmlns:p14="http://schemas.microsoft.com/office/powerpoint/2010/main" val="2510737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577561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1165704"/>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a:p>
            <a:r>
              <a:rPr lang="en-US" sz="1800" dirty="0">
                <a:solidFill>
                  <a:schemeClr val="bg1"/>
                </a:solidFill>
              </a:rPr>
              <a:t> </a:t>
            </a:r>
          </a:p>
        </p:txBody>
      </p:sp>
      <p:sp>
        <p:nvSpPr>
          <p:cNvPr id="8" name="Rectangle 7"/>
          <p:cNvSpPr/>
          <p:nvPr/>
        </p:nvSpPr>
        <p:spPr>
          <a:xfrm>
            <a:off x="238125" y="2243696"/>
            <a:ext cx="8572500" cy="2273700"/>
          </a:xfrm>
          <a:prstGeom prst="rect">
            <a:avLst/>
          </a:prstGeom>
          <a:solidFill>
            <a:srgbClr val="D2D636">
              <a:alpha val="80000"/>
            </a:srgbClr>
          </a:solidFill>
        </p:spPr>
        <p:txBody>
          <a:bodyPr wrap="square" lIns="57150" tIns="28575" rIns="57150" bIns="28575">
            <a:spAutoFit/>
          </a:bodyPr>
          <a:lstStyle/>
          <a:p>
            <a:r>
              <a:rPr lang="en-US" sz="1800" b="1" dirty="0"/>
              <a:t>Nehemiah 9:39-10:39</a:t>
            </a:r>
          </a:p>
          <a:p>
            <a:r>
              <a:rPr lang="en-US" sz="1800" b="1" dirty="0"/>
              <a:t>Personal Application of God’s Word:</a:t>
            </a:r>
          </a:p>
          <a:p>
            <a:endParaRPr lang="en-US" sz="1800" dirty="0" smtClean="0"/>
          </a:p>
          <a:p>
            <a:pPr lvl="0"/>
            <a:r>
              <a:rPr lang="en-US" sz="1800" b="1" dirty="0" smtClean="0"/>
              <a:t>2.  ____________________________________  </a:t>
            </a:r>
            <a:r>
              <a:rPr lang="en-US" sz="1800" b="1" dirty="0"/>
              <a:t>(10:28-29)</a:t>
            </a:r>
            <a:endParaRPr lang="en-US" sz="1800" dirty="0"/>
          </a:p>
          <a:p>
            <a:r>
              <a:rPr lang="en-US" sz="1800" dirty="0"/>
              <a:t> </a:t>
            </a:r>
          </a:p>
          <a:p>
            <a:pPr marL="285750" lvl="0" indent="-285750">
              <a:buFont typeface="Arial"/>
              <a:buChar char="•"/>
            </a:pPr>
            <a:r>
              <a:rPr lang="en-US" sz="1800" dirty="0"/>
              <a:t>Find your group.</a:t>
            </a:r>
          </a:p>
          <a:p>
            <a:pPr marL="285750" lvl="0" indent="-285750">
              <a:buFont typeface="Arial"/>
              <a:buChar char="•"/>
            </a:pPr>
            <a:r>
              <a:rPr lang="en-US" sz="1800" dirty="0"/>
              <a:t>Obey all of God’s word.</a:t>
            </a:r>
          </a:p>
          <a:p>
            <a:pPr marL="285750" lvl="0" indent="-285750">
              <a:buFont typeface="Arial"/>
              <a:buChar char="•"/>
            </a:pPr>
            <a:r>
              <a:rPr lang="en-US" sz="1800" dirty="0"/>
              <a:t>Separate, don't sever  (John 17:14-17</a:t>
            </a:r>
            <a:r>
              <a:rPr lang="en-US" sz="1800" dirty="0" smtClean="0"/>
              <a:t>)</a:t>
            </a:r>
            <a:endParaRPr lang="en-US" sz="1800" dirty="0"/>
          </a:p>
        </p:txBody>
      </p:sp>
      <p:sp>
        <p:nvSpPr>
          <p:cNvPr id="3" name="TextBox 2"/>
          <p:cNvSpPr txBox="1"/>
          <p:nvPr/>
        </p:nvSpPr>
        <p:spPr>
          <a:xfrm>
            <a:off x="609600" y="3040618"/>
            <a:ext cx="4267200" cy="369332"/>
          </a:xfrm>
          <a:prstGeom prst="rect">
            <a:avLst/>
          </a:prstGeom>
          <a:noFill/>
        </p:spPr>
        <p:txBody>
          <a:bodyPr wrap="square" rtlCol="0">
            <a:spAutoFit/>
          </a:bodyPr>
          <a:lstStyle/>
          <a:p>
            <a:r>
              <a:rPr lang="en-US" sz="1800" b="1" dirty="0" smtClean="0"/>
              <a:t>REQUIRES MY PERSONAL COMMITMENT</a:t>
            </a:r>
            <a:endParaRPr lang="en-US" sz="1800" b="1" dirty="0"/>
          </a:p>
        </p:txBody>
      </p:sp>
    </p:spTree>
    <p:extLst>
      <p:ext uri="{BB962C8B-B14F-4D97-AF65-F5344CB8AC3E}">
        <p14:creationId xmlns:p14="http://schemas.microsoft.com/office/powerpoint/2010/main" val="2903040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577561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1165704"/>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a:p>
            <a:r>
              <a:rPr lang="en-US" sz="1800" dirty="0">
                <a:solidFill>
                  <a:schemeClr val="bg1"/>
                </a:solidFill>
              </a:rPr>
              <a:t> </a:t>
            </a:r>
          </a:p>
        </p:txBody>
      </p:sp>
      <p:sp>
        <p:nvSpPr>
          <p:cNvPr id="8" name="Rectangle 7"/>
          <p:cNvSpPr/>
          <p:nvPr/>
        </p:nvSpPr>
        <p:spPr>
          <a:xfrm>
            <a:off x="228600" y="2266950"/>
            <a:ext cx="8572500" cy="1996701"/>
          </a:xfrm>
          <a:prstGeom prst="rect">
            <a:avLst/>
          </a:prstGeom>
          <a:solidFill>
            <a:srgbClr val="D2D636">
              <a:alpha val="80000"/>
            </a:srgbClr>
          </a:solidFill>
        </p:spPr>
        <p:txBody>
          <a:bodyPr wrap="square" lIns="57150" tIns="28575" rIns="57150" bIns="28575">
            <a:spAutoFit/>
          </a:bodyPr>
          <a:lstStyle/>
          <a:p>
            <a:r>
              <a:rPr lang="en-US" sz="1800" b="1" dirty="0"/>
              <a:t>Nehemiah 9:39-10:39</a:t>
            </a:r>
          </a:p>
          <a:p>
            <a:r>
              <a:rPr lang="en-US" sz="1800" b="1" dirty="0"/>
              <a:t>Personal Application of God’s Word</a:t>
            </a:r>
            <a:r>
              <a:rPr lang="en-US" sz="1800" b="1" dirty="0" smtClean="0"/>
              <a:t>:</a:t>
            </a:r>
          </a:p>
          <a:p>
            <a:endParaRPr lang="en-US" sz="1800" dirty="0"/>
          </a:p>
          <a:p>
            <a:pPr lvl="0"/>
            <a:r>
              <a:rPr lang="en-US" sz="1800" b="1" dirty="0"/>
              <a:t> </a:t>
            </a:r>
            <a:r>
              <a:rPr lang="en-US" sz="1800" b="1" dirty="0" smtClean="0"/>
              <a:t>3.  ____________________________  </a:t>
            </a:r>
            <a:r>
              <a:rPr lang="en-US" sz="1800" b="1" dirty="0"/>
              <a:t>(10:30)</a:t>
            </a:r>
            <a:endParaRPr lang="en-US" sz="1800" dirty="0"/>
          </a:p>
          <a:p>
            <a:r>
              <a:rPr lang="en-US" sz="1800" b="1" dirty="0"/>
              <a:t> </a:t>
            </a:r>
            <a:endParaRPr lang="en-US" sz="1800" dirty="0"/>
          </a:p>
          <a:p>
            <a:pPr marL="285750" lvl="0" indent="-285750">
              <a:buFont typeface="Arial"/>
              <a:buChar char="•"/>
            </a:pPr>
            <a:r>
              <a:rPr lang="en-US" sz="1800" dirty="0"/>
              <a:t>Parents-  PRAY, GUIDE, MONITOR!</a:t>
            </a:r>
          </a:p>
          <a:p>
            <a:r>
              <a:rPr lang="en-US" sz="1800" dirty="0"/>
              <a:t> </a:t>
            </a:r>
          </a:p>
        </p:txBody>
      </p:sp>
      <p:sp>
        <p:nvSpPr>
          <p:cNvPr id="4" name="TextBox 3"/>
          <p:cNvSpPr txBox="1"/>
          <p:nvPr/>
        </p:nvSpPr>
        <p:spPr>
          <a:xfrm>
            <a:off x="685800" y="3040618"/>
            <a:ext cx="2971800" cy="369332"/>
          </a:xfrm>
          <a:prstGeom prst="rect">
            <a:avLst/>
          </a:prstGeom>
          <a:noFill/>
        </p:spPr>
        <p:txBody>
          <a:bodyPr wrap="square" rtlCol="0">
            <a:spAutoFit/>
          </a:bodyPr>
          <a:lstStyle/>
          <a:p>
            <a:r>
              <a:rPr lang="en-US" sz="1800" b="1" dirty="0" smtClean="0"/>
              <a:t>MUST EXTEND TO THE HOME</a:t>
            </a:r>
            <a:endParaRPr lang="en-US" sz="1800" b="1" dirty="0"/>
          </a:p>
        </p:txBody>
      </p:sp>
    </p:spTree>
    <p:extLst>
      <p:ext uri="{BB962C8B-B14F-4D97-AF65-F5344CB8AC3E}">
        <p14:creationId xmlns:p14="http://schemas.microsoft.com/office/powerpoint/2010/main" val="427845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577561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1165704"/>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a:p>
            <a:r>
              <a:rPr lang="en-US" sz="1800" dirty="0">
                <a:solidFill>
                  <a:schemeClr val="bg1"/>
                </a:solidFill>
              </a:rPr>
              <a:t> </a:t>
            </a:r>
          </a:p>
        </p:txBody>
      </p:sp>
      <p:sp>
        <p:nvSpPr>
          <p:cNvPr id="8" name="Rectangle 7"/>
          <p:cNvSpPr/>
          <p:nvPr/>
        </p:nvSpPr>
        <p:spPr>
          <a:xfrm>
            <a:off x="228600" y="2266950"/>
            <a:ext cx="8572500" cy="1996701"/>
          </a:xfrm>
          <a:prstGeom prst="rect">
            <a:avLst/>
          </a:prstGeom>
          <a:solidFill>
            <a:srgbClr val="D2D636">
              <a:alpha val="80000"/>
            </a:srgbClr>
          </a:solidFill>
        </p:spPr>
        <p:txBody>
          <a:bodyPr wrap="square" lIns="57150" tIns="28575" rIns="57150" bIns="28575">
            <a:spAutoFit/>
          </a:bodyPr>
          <a:lstStyle/>
          <a:p>
            <a:r>
              <a:rPr lang="en-US" sz="1800" b="1" dirty="0"/>
              <a:t>Nehemiah 9:39-10:39</a:t>
            </a:r>
          </a:p>
          <a:p>
            <a:r>
              <a:rPr lang="en-US" sz="1800" b="1" dirty="0"/>
              <a:t>Personal Application of God’s Word</a:t>
            </a:r>
            <a:r>
              <a:rPr lang="en-US" sz="1800" b="1" dirty="0" smtClean="0"/>
              <a:t>:</a:t>
            </a:r>
          </a:p>
          <a:p>
            <a:endParaRPr lang="en-US" sz="1800" dirty="0"/>
          </a:p>
          <a:p>
            <a:pPr lvl="0"/>
            <a:r>
              <a:rPr lang="en-US" sz="1800" b="1" dirty="0" smtClean="0"/>
              <a:t>4.  </a:t>
            </a:r>
            <a:r>
              <a:rPr lang="en-US" sz="1800" b="1" dirty="0"/>
              <a:t> </a:t>
            </a:r>
            <a:r>
              <a:rPr lang="en-US" sz="1800" b="1" dirty="0" smtClean="0"/>
              <a:t>_________________________  </a:t>
            </a:r>
            <a:r>
              <a:rPr lang="en-US" sz="1800" b="1" dirty="0"/>
              <a:t>(10:31)</a:t>
            </a:r>
            <a:endParaRPr lang="en-US" sz="1800" dirty="0"/>
          </a:p>
          <a:p>
            <a:r>
              <a:rPr lang="en-US" sz="1800" b="1" dirty="0"/>
              <a:t> </a:t>
            </a:r>
            <a:endParaRPr lang="en-US" sz="1800" dirty="0"/>
          </a:p>
          <a:p>
            <a:pPr marL="285750" lvl="0" indent="-285750">
              <a:buFont typeface="Arial"/>
              <a:buChar char="•"/>
            </a:pPr>
            <a:r>
              <a:rPr lang="en-US" sz="1800" dirty="0"/>
              <a:t>Our business practices (work) should reflect our Christian commitment, even if it's costly or </a:t>
            </a:r>
            <a:r>
              <a:rPr lang="en-US" sz="1800"/>
              <a:t>inconvenient</a:t>
            </a:r>
            <a:r>
              <a:rPr lang="en-US" sz="1800" smtClean="0"/>
              <a:t>.</a:t>
            </a:r>
            <a:endParaRPr lang="en-US" sz="1800" dirty="0"/>
          </a:p>
        </p:txBody>
      </p:sp>
      <p:sp>
        <p:nvSpPr>
          <p:cNvPr id="3" name="TextBox 2"/>
          <p:cNvSpPr txBox="1"/>
          <p:nvPr/>
        </p:nvSpPr>
        <p:spPr>
          <a:xfrm>
            <a:off x="762000" y="3040618"/>
            <a:ext cx="2819400" cy="369332"/>
          </a:xfrm>
          <a:prstGeom prst="rect">
            <a:avLst/>
          </a:prstGeom>
          <a:noFill/>
        </p:spPr>
        <p:txBody>
          <a:bodyPr wrap="square" rtlCol="0">
            <a:spAutoFit/>
          </a:bodyPr>
          <a:lstStyle/>
          <a:p>
            <a:r>
              <a:rPr lang="en-US" sz="1800" b="1" dirty="0" smtClean="0"/>
              <a:t>MUST EXTEND TO WORK</a:t>
            </a:r>
            <a:endParaRPr lang="en-US" sz="1800" b="1" dirty="0"/>
          </a:p>
        </p:txBody>
      </p:sp>
    </p:spTree>
    <p:extLst>
      <p:ext uri="{BB962C8B-B14F-4D97-AF65-F5344CB8AC3E}">
        <p14:creationId xmlns:p14="http://schemas.microsoft.com/office/powerpoint/2010/main" val="406424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15726"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577561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1165704"/>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a:p>
            <a:r>
              <a:rPr lang="en-US" sz="1800" dirty="0">
                <a:solidFill>
                  <a:schemeClr val="bg1"/>
                </a:solidFill>
              </a:rPr>
              <a:t> </a:t>
            </a:r>
          </a:p>
        </p:txBody>
      </p:sp>
      <p:sp>
        <p:nvSpPr>
          <p:cNvPr id="8" name="Rectangle 7"/>
          <p:cNvSpPr/>
          <p:nvPr/>
        </p:nvSpPr>
        <p:spPr>
          <a:xfrm>
            <a:off x="228600" y="1962150"/>
            <a:ext cx="8572500" cy="2858475"/>
          </a:xfrm>
          <a:prstGeom prst="rect">
            <a:avLst/>
          </a:prstGeom>
          <a:solidFill>
            <a:srgbClr val="D2D636">
              <a:alpha val="80000"/>
            </a:srgbClr>
          </a:solidFill>
        </p:spPr>
        <p:txBody>
          <a:bodyPr wrap="square" lIns="57150" tIns="28575" rIns="57150" bIns="28575">
            <a:spAutoFit/>
          </a:bodyPr>
          <a:lstStyle/>
          <a:p>
            <a:r>
              <a:rPr lang="en-US" sz="1800" b="1" dirty="0"/>
              <a:t>Nehemiah 9:39-10:39</a:t>
            </a:r>
          </a:p>
          <a:p>
            <a:r>
              <a:rPr lang="en-US" sz="1800" b="1" dirty="0"/>
              <a:t>Personal Application of God’s Word</a:t>
            </a:r>
            <a:r>
              <a:rPr lang="en-US" sz="1800" b="1" dirty="0" smtClean="0"/>
              <a:t>:</a:t>
            </a:r>
          </a:p>
          <a:p>
            <a:endParaRPr lang="en-US" sz="1800" b="1" dirty="0"/>
          </a:p>
          <a:p>
            <a:pPr marL="342900" lvl="0" indent="-342900">
              <a:buAutoNum type="arabicPeriod" startAt="5"/>
            </a:pPr>
            <a:r>
              <a:rPr lang="en-US" b="1" dirty="0" smtClean="0"/>
              <a:t>______________________________  </a:t>
            </a:r>
            <a:r>
              <a:rPr lang="en-US" b="1" dirty="0"/>
              <a:t>(10:32-39)</a:t>
            </a:r>
            <a:endParaRPr lang="en-US" dirty="0"/>
          </a:p>
          <a:p>
            <a:endParaRPr lang="en-US" b="1" dirty="0"/>
          </a:p>
          <a:p>
            <a:pPr marL="285750" lvl="0" indent="-285750">
              <a:buFont typeface="Arial"/>
              <a:buChar char="•"/>
            </a:pPr>
            <a:r>
              <a:rPr lang="en-US" dirty="0"/>
              <a:t>Support the needs of your church. </a:t>
            </a:r>
          </a:p>
          <a:p>
            <a:pPr marL="693944" lvl="1" indent="-285750">
              <a:buFont typeface="Arial"/>
              <a:buChar char="•"/>
            </a:pPr>
            <a:r>
              <a:rPr lang="en-US" dirty="0"/>
              <a:t>Realize He owns it all!  We are the managers.</a:t>
            </a:r>
          </a:p>
          <a:p>
            <a:pPr marL="693944" lvl="1" indent="-285750">
              <a:buFont typeface="Arial"/>
              <a:buChar char="•"/>
            </a:pPr>
            <a:r>
              <a:rPr lang="en-US" dirty="0"/>
              <a:t>Give in proportion to God’s prospering (I Cor. 16:2)</a:t>
            </a:r>
          </a:p>
          <a:p>
            <a:pPr marL="693944" lvl="1" indent="-285750">
              <a:buFont typeface="Arial"/>
              <a:buChar char="•"/>
            </a:pPr>
            <a:r>
              <a:rPr lang="en-US" dirty="0"/>
              <a:t>Our giving should be planned &amp; systematic (1 Cor. 16:2)</a:t>
            </a:r>
          </a:p>
          <a:p>
            <a:pPr marL="693944" lvl="1" indent="-285750">
              <a:buFont typeface="Arial"/>
              <a:buChar char="•"/>
            </a:pPr>
            <a:r>
              <a:rPr lang="en-US" dirty="0"/>
              <a:t>Give cheerfully.  (I Cor. 9:7)</a:t>
            </a:r>
          </a:p>
          <a:p>
            <a:pPr marL="693944" lvl="1" indent="-285750">
              <a:buFont typeface="Arial"/>
              <a:buChar char="•"/>
            </a:pPr>
            <a:r>
              <a:rPr lang="en-US" dirty="0"/>
              <a:t>Demonstrate that God has first place in your heart. (Matt 6:21, 24</a:t>
            </a:r>
            <a:r>
              <a:rPr lang="en-US" dirty="0" smtClean="0"/>
              <a:t>)</a:t>
            </a:r>
            <a:endParaRPr lang="en-US" b="1" dirty="0"/>
          </a:p>
        </p:txBody>
      </p:sp>
      <p:sp>
        <p:nvSpPr>
          <p:cNvPr id="5" name="TextBox 4"/>
          <p:cNvSpPr txBox="1"/>
          <p:nvPr/>
        </p:nvSpPr>
        <p:spPr>
          <a:xfrm>
            <a:off x="762000" y="2724150"/>
            <a:ext cx="3048000" cy="369332"/>
          </a:xfrm>
          <a:prstGeom prst="rect">
            <a:avLst/>
          </a:prstGeom>
          <a:noFill/>
        </p:spPr>
        <p:txBody>
          <a:bodyPr wrap="square" rtlCol="0">
            <a:spAutoFit/>
          </a:bodyPr>
          <a:lstStyle/>
          <a:p>
            <a:r>
              <a:rPr lang="en-US" sz="1800" b="1" dirty="0" smtClean="0"/>
              <a:t>MUST EXTEND TO CHURCH</a:t>
            </a:r>
            <a:endParaRPr lang="en-US" sz="1800" b="1" dirty="0"/>
          </a:p>
        </p:txBody>
      </p:sp>
    </p:spTree>
    <p:extLst>
      <p:ext uri="{BB962C8B-B14F-4D97-AF65-F5344CB8AC3E}">
        <p14:creationId xmlns:p14="http://schemas.microsoft.com/office/powerpoint/2010/main" val="2968752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http://www.fashioneditoratlarge.com/wp-content/uploads/blogger/-n0AiMR0W70k/UABYaulfQcI/AAAAAAAAJq4/zmkDktkJPcg/s1600/Screen%2Bshot%2B2012-07-13%2Bat%2B18.0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4"/>
            <a:ext cx="9144000" cy="33955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9896"/>
                    </a14:imgEffect>
                  </a14:imgLayer>
                </a14:imgProps>
              </a:ext>
              <a:ext uri="{28A0092B-C50C-407E-A947-70E740481C1C}">
                <a14:useLocalDpi xmlns:a14="http://schemas.microsoft.com/office/drawing/2010/main" val="0"/>
              </a:ext>
            </a:extLst>
          </a:blip>
          <a:stretch>
            <a:fillRect/>
          </a:stretch>
        </p:blipFill>
        <p:spPr>
          <a:xfrm>
            <a:off x="15726" y="0"/>
            <a:ext cx="9144000" cy="5143500"/>
          </a:xfrm>
          <a:prstGeom prst="rect">
            <a:avLst/>
          </a:prstGeom>
        </p:spPr>
      </p:pic>
      <p:pic>
        <p:nvPicPr>
          <p:cNvPr id="2107" name="Picture 59"/>
          <p:cNvPicPr>
            <a:picLocks noChangeAspect="1" noChangeArrowheads="1"/>
          </p:cNvPicPr>
          <p:nvPr/>
        </p:nvPicPr>
        <p:blipFill>
          <a:blip r:embed="rId5">
            <a:extLst>
              <a:ext uri="{28A0092B-C50C-407E-A947-70E740481C1C}">
                <a14:useLocalDpi xmlns:a14="http://schemas.microsoft.com/office/drawing/2010/main" val="0"/>
              </a:ext>
            </a:extLst>
          </a:blip>
          <a:srcRect l="21378" t="34691" r="21939" b="41776"/>
          <a:stretch>
            <a:fillRect/>
          </a:stretch>
        </p:blipFill>
        <p:spPr bwMode="auto">
          <a:xfrm>
            <a:off x="129886" y="47625"/>
            <a:ext cx="2905496"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F4EFDB"/>
                  </a:outerShdw>
                </a:effectLst>
              </a14:hiddenEffects>
            </a:ext>
          </a:extLst>
        </p:spPr>
      </p:pic>
      <p:sp>
        <p:nvSpPr>
          <p:cNvPr id="59" name="TextBox 58"/>
          <p:cNvSpPr txBox="1"/>
          <p:nvPr/>
        </p:nvSpPr>
        <p:spPr>
          <a:xfrm>
            <a:off x="129886" y="968016"/>
            <a:ext cx="5775614" cy="365485"/>
          </a:xfrm>
          <a:prstGeom prst="rect">
            <a:avLst/>
          </a:prstGeom>
          <a:noFill/>
        </p:spPr>
        <p:txBody>
          <a:bodyPr wrap="square" lIns="57150" tIns="28575" rIns="57150" bIns="28575" rtlCol="0">
            <a:spAutoFit/>
          </a:bodyPr>
          <a:lstStyle/>
          <a:p>
            <a:r>
              <a:rPr lang="en-US" sz="2000" b="1" dirty="0">
                <a:solidFill>
                  <a:schemeClr val="bg1"/>
                </a:solidFill>
              </a:rPr>
              <a:t>The Harvest Strategy- </a:t>
            </a:r>
            <a:r>
              <a:rPr lang="en-US" sz="2000" b="1" i="1" dirty="0">
                <a:solidFill>
                  <a:schemeClr val="bg1"/>
                </a:solidFill>
              </a:rPr>
              <a:t>How we fulfill our purpose!</a:t>
            </a:r>
            <a:endParaRPr lang="en-US" sz="2000" b="1" dirty="0">
              <a:solidFill>
                <a:schemeClr val="bg1"/>
              </a:solidFill>
            </a:endParaRPr>
          </a:p>
        </p:txBody>
      </p:sp>
      <p:sp>
        <p:nvSpPr>
          <p:cNvPr id="2" name="Rectangle 1"/>
          <p:cNvSpPr/>
          <p:nvPr/>
        </p:nvSpPr>
        <p:spPr>
          <a:xfrm>
            <a:off x="177512" y="1285875"/>
            <a:ext cx="6762749" cy="1165704"/>
          </a:xfrm>
          <a:prstGeom prst="rect">
            <a:avLst/>
          </a:prstGeom>
        </p:spPr>
        <p:txBody>
          <a:bodyPr wrap="square" lIns="57150" tIns="28575" rIns="57150" bIns="28575">
            <a:spAutoFit/>
          </a:bodyPr>
          <a:lstStyle/>
          <a:p>
            <a:r>
              <a:rPr lang="en-US" sz="1800" b="1" dirty="0">
                <a:solidFill>
                  <a:schemeClr val="bg1"/>
                </a:solidFill>
              </a:rPr>
              <a:t>We </a:t>
            </a:r>
            <a:r>
              <a:rPr lang="en-US" sz="1800" b="1" dirty="0" smtClean="0">
                <a:solidFill>
                  <a:schemeClr val="bg1"/>
                </a:solidFill>
              </a:rPr>
              <a:t>Apply God’s Word</a:t>
            </a:r>
            <a:endParaRPr lang="en-US" sz="1800" dirty="0">
              <a:solidFill>
                <a:schemeClr val="bg1"/>
              </a:solidFill>
            </a:endParaRPr>
          </a:p>
          <a:p>
            <a:r>
              <a:rPr lang="en-US" sz="1800" b="1" dirty="0">
                <a:solidFill>
                  <a:schemeClr val="bg1"/>
                </a:solidFill>
              </a:rPr>
              <a:t>Part </a:t>
            </a:r>
            <a:r>
              <a:rPr lang="en-US" sz="1800" b="1" dirty="0" smtClean="0">
                <a:solidFill>
                  <a:schemeClr val="bg1"/>
                </a:solidFill>
              </a:rPr>
              <a:t>5 </a:t>
            </a:r>
            <a:r>
              <a:rPr lang="en-US" sz="1800" b="1" dirty="0">
                <a:solidFill>
                  <a:schemeClr val="bg1"/>
                </a:solidFill>
              </a:rPr>
              <a:t>in “The Harvest Strategy” Series</a:t>
            </a:r>
            <a:endParaRPr lang="en-US" sz="1800" dirty="0">
              <a:solidFill>
                <a:schemeClr val="bg1"/>
              </a:solidFill>
            </a:endParaRPr>
          </a:p>
          <a:p>
            <a:r>
              <a:rPr lang="en-US" sz="1800" b="1" dirty="0">
                <a:solidFill>
                  <a:schemeClr val="bg1"/>
                </a:solidFill>
              </a:rPr>
              <a:t> </a:t>
            </a:r>
            <a:endParaRPr lang="en-US" sz="1800" dirty="0">
              <a:solidFill>
                <a:schemeClr val="bg1"/>
              </a:solidFill>
            </a:endParaRPr>
          </a:p>
          <a:p>
            <a:r>
              <a:rPr lang="en-US" sz="1800" dirty="0">
                <a:solidFill>
                  <a:schemeClr val="bg1"/>
                </a:solidFill>
              </a:rPr>
              <a:t> </a:t>
            </a:r>
          </a:p>
        </p:txBody>
      </p:sp>
      <p:sp>
        <p:nvSpPr>
          <p:cNvPr id="8" name="Rectangle 7"/>
          <p:cNvSpPr/>
          <p:nvPr/>
        </p:nvSpPr>
        <p:spPr>
          <a:xfrm>
            <a:off x="228600" y="1962150"/>
            <a:ext cx="8572500" cy="1165704"/>
          </a:xfrm>
          <a:prstGeom prst="rect">
            <a:avLst/>
          </a:prstGeom>
          <a:solidFill>
            <a:srgbClr val="D2D636">
              <a:alpha val="80000"/>
            </a:srgbClr>
          </a:solidFill>
        </p:spPr>
        <p:txBody>
          <a:bodyPr wrap="square" lIns="57150" tIns="28575" rIns="57150" bIns="28575">
            <a:spAutoFit/>
          </a:bodyPr>
          <a:lstStyle/>
          <a:p>
            <a:r>
              <a:rPr lang="en-US" sz="1800" b="1" dirty="0"/>
              <a:t>Nehemiah 9:39-10:39</a:t>
            </a:r>
          </a:p>
          <a:p>
            <a:r>
              <a:rPr lang="en-US" sz="1800" b="1" dirty="0"/>
              <a:t>Personal Application of God’s Word</a:t>
            </a:r>
            <a:r>
              <a:rPr lang="en-US" sz="1800" b="1" dirty="0" smtClean="0"/>
              <a:t>:</a:t>
            </a:r>
          </a:p>
          <a:p>
            <a:endParaRPr lang="en-US" sz="1800" b="1" dirty="0"/>
          </a:p>
          <a:p>
            <a:pPr lvl="0"/>
            <a:r>
              <a:rPr lang="en-US" sz="1800" b="1" dirty="0" smtClean="0"/>
              <a:t>SUMMARY:  Apply God’s Word </a:t>
            </a:r>
            <a:r>
              <a:rPr lang="en-US" sz="1800" b="1" u="sng" dirty="0" smtClean="0"/>
              <a:t>personally</a:t>
            </a:r>
            <a:r>
              <a:rPr lang="en-US" sz="1800" b="1" dirty="0" smtClean="0"/>
              <a:t> and </a:t>
            </a:r>
            <a:r>
              <a:rPr lang="en-US" sz="1800" b="1" u="sng" dirty="0" smtClean="0"/>
              <a:t>specifically</a:t>
            </a:r>
            <a:r>
              <a:rPr lang="en-US" sz="1800" b="1" dirty="0" smtClean="0"/>
              <a:t>.</a:t>
            </a:r>
            <a:endParaRPr lang="en-US" sz="1800" b="1" dirty="0"/>
          </a:p>
        </p:txBody>
      </p:sp>
    </p:spTree>
    <p:extLst>
      <p:ext uri="{BB962C8B-B14F-4D97-AF65-F5344CB8AC3E}">
        <p14:creationId xmlns:p14="http://schemas.microsoft.com/office/powerpoint/2010/main" val="17090735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640</Words>
  <Application>Microsoft Macintosh PowerPoint</Application>
  <PresentationFormat>On-screen Show (16:9)</PresentationFormat>
  <Paragraphs>93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Horne</dc:creator>
  <cp:lastModifiedBy>Doug Guizlo</cp:lastModifiedBy>
  <cp:revision>35</cp:revision>
  <dcterms:created xsi:type="dcterms:W3CDTF">2015-02-15T22:34:11Z</dcterms:created>
  <dcterms:modified xsi:type="dcterms:W3CDTF">2015-03-15T15:38:57Z</dcterms:modified>
</cp:coreProperties>
</file>